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70">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015" autoAdjust="0"/>
  </p:normalViewPr>
  <p:slideViewPr>
    <p:cSldViewPr>
      <p:cViewPr>
        <p:scale>
          <a:sx n="90" d="100"/>
          <a:sy n="90" d="100"/>
        </p:scale>
        <p:origin x="-1266" y="786"/>
      </p:cViewPr>
      <p:guideLst>
        <p:guide orient="horz" pos="3370"/>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1D029-DAD0-4F8C-971F-F8F5D41EF5D3}" type="datetimeFigureOut">
              <a:rPr lang="zh-CN" altLang="en-US" smtClean="0"/>
              <a:t>2022/2/8</a:t>
            </a:fld>
            <a:endParaRPr lang="zh-CN" altLang="en-US"/>
          </a:p>
        </p:txBody>
      </p:sp>
      <p:sp>
        <p:nvSpPr>
          <p:cNvPr id="4" name="投影片圖像版面配置區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ACADC-5650-4791-AA3E-C7B6A28CF2A8}" type="slidenum">
              <a:rPr lang="zh-CN" altLang="en-US" smtClean="0"/>
              <a:t>‹#›</a:t>
            </a:fld>
            <a:endParaRPr lang="zh-CN" altLang="en-US"/>
          </a:p>
        </p:txBody>
      </p:sp>
    </p:spTree>
    <p:extLst>
      <p:ext uri="{BB962C8B-B14F-4D97-AF65-F5344CB8AC3E}">
        <p14:creationId xmlns:p14="http://schemas.microsoft.com/office/powerpoint/2010/main" val="171489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216150" y="685800"/>
            <a:ext cx="2425700" cy="3429000"/>
          </a:xfrm>
        </p:spPr>
      </p:sp>
      <p:sp>
        <p:nvSpPr>
          <p:cNvPr id="3" name="備忘稿版面配置區 2"/>
          <p:cNvSpPr>
            <a:spLocks noGrp="1"/>
          </p:cNvSpPr>
          <p:nvPr>
            <p:ph type="body" idx="1"/>
          </p:nvPr>
        </p:nvSpPr>
        <p:spPr/>
        <p:txBody>
          <a:bodyPr/>
          <a:lstStyle/>
          <a:p>
            <a:endParaRPr lang="zh-CN" altLang="en-US" dirty="0"/>
          </a:p>
        </p:txBody>
      </p:sp>
      <p:sp>
        <p:nvSpPr>
          <p:cNvPr id="4" name="投影片編號版面配置區 3"/>
          <p:cNvSpPr>
            <a:spLocks noGrp="1"/>
          </p:cNvSpPr>
          <p:nvPr>
            <p:ph type="sldNum" sz="quarter" idx="10"/>
          </p:nvPr>
        </p:nvSpPr>
        <p:spPr/>
        <p:txBody>
          <a:bodyPr/>
          <a:lstStyle/>
          <a:p>
            <a:fld id="{9A0ACADC-5650-4791-AA3E-C7B6A28CF2A8}" type="slidenum">
              <a:rPr lang="zh-CN" altLang="en-US" smtClean="0"/>
              <a:t>2</a:t>
            </a:fld>
            <a:endParaRPr lang="zh-CN" altLang="en-US"/>
          </a:p>
        </p:txBody>
      </p:sp>
    </p:spTree>
    <p:extLst>
      <p:ext uri="{BB962C8B-B14F-4D97-AF65-F5344CB8AC3E}">
        <p14:creationId xmlns:p14="http://schemas.microsoft.com/office/powerpoint/2010/main" val="1322331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8111"/>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6"/>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385001" y="4004034"/>
            <a:ext cx="3175000" cy="550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60" y="9051006"/>
            <a:ext cx="434275"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1" y="-6349"/>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Shao_Lee\++\Thermal\7.OTHERS\product sheet\未命名-1-06.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746" y="2034332"/>
            <a:ext cx="6584950" cy="15970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63" y="10382500"/>
            <a:ext cx="7560000" cy="3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4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78065" y="2495130"/>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201"/>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2022/2/8</a:t>
            </a:fld>
            <a:endParaRPr lang="zh-TW" altLang="en-US"/>
          </a:p>
        </p:txBody>
      </p:sp>
      <p:sp>
        <p:nvSpPr>
          <p:cNvPr id="5" name="頁尾版面配置區 4"/>
          <p:cNvSpPr>
            <a:spLocks noGrp="1"/>
          </p:cNvSpPr>
          <p:nvPr>
            <p:ph type="ftr" sz="quarter" idx="3"/>
          </p:nvPr>
        </p:nvSpPr>
        <p:spPr>
          <a:xfrm>
            <a:off x="2583432" y="9911201"/>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201"/>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l="29487" t="22977" r="23849" b="32862"/>
          <a:stretch/>
        </p:blipFill>
        <p:spPr>
          <a:xfrm>
            <a:off x="3791270" y="8421559"/>
            <a:ext cx="3686366" cy="2181726"/>
          </a:xfrm>
          <a:prstGeom prst="rect">
            <a:avLst/>
          </a:prstGeom>
        </p:spPr>
      </p:pic>
      <p:sp>
        <p:nvSpPr>
          <p:cNvPr id="20" name="Text Placeholder 3"/>
          <p:cNvSpPr txBox="1">
            <a:spLocks noChangeArrowheads="1"/>
          </p:cNvSpPr>
          <p:nvPr/>
        </p:nvSpPr>
        <p:spPr>
          <a:xfrm>
            <a:off x="4129796" y="1242244"/>
            <a:ext cx="3251235" cy="1883208"/>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a:lnSpc>
                <a:spcPts val="1500"/>
              </a:lnSpc>
              <a:spcBef>
                <a:spcPct val="0"/>
              </a:spcBef>
              <a:spcAft>
                <a:spcPct val="0"/>
              </a:spcAft>
              <a:buNone/>
              <a:defRPr/>
            </a:pPr>
            <a:r>
              <a:rPr lang="en-US" altLang="zh-CN" sz="1100" dirty="0">
                <a:latin typeface="Teko" panose="02000000000000000000" pitchFamily="2" charset="0"/>
                <a:cs typeface="Teko" panose="02000000000000000000" pitchFamily="2" charset="0"/>
              </a:rPr>
              <a:t>Cooler Master’s </a:t>
            </a:r>
            <a:r>
              <a:rPr lang="en-US" altLang="zh-CN" sz="1100" dirty="0" err="1">
                <a:latin typeface="Teko" panose="02000000000000000000" pitchFamily="2" charset="0"/>
                <a:cs typeface="Teko" panose="02000000000000000000" pitchFamily="2" charset="0"/>
              </a:rPr>
              <a:t>MasterLiquid</a:t>
            </a:r>
            <a:r>
              <a:rPr lang="en-US" altLang="zh-CN" sz="1100" dirty="0">
                <a:latin typeface="Teko" panose="02000000000000000000" pitchFamily="2" charset="0"/>
                <a:cs typeface="Teko" panose="02000000000000000000" pitchFamily="2" charset="0"/>
              </a:rPr>
              <a:t> </a:t>
            </a:r>
            <a:r>
              <a:rPr lang="en-US" altLang="zh-CN" sz="1100" dirty="0" smtClean="0">
                <a:latin typeface="Teko" panose="02000000000000000000" pitchFamily="2" charset="0"/>
                <a:cs typeface="Teko" panose="02000000000000000000" pitchFamily="2" charset="0"/>
              </a:rPr>
              <a:t>PL360 </a:t>
            </a:r>
            <a:r>
              <a:rPr lang="en-US" altLang="zh-CN" sz="1100" dirty="0">
                <a:latin typeface="Teko" panose="02000000000000000000" pitchFamily="2" charset="0"/>
                <a:cs typeface="Teko" panose="02000000000000000000" pitchFamily="2" charset="0"/>
              </a:rPr>
              <a:t>Flux is the new embodiment of enhanced performance cooling. The dual chamber pump has further honed flow and pressure to target hot spots for rapid and precise heat dissipation.  Surface area of the copper base and </a:t>
            </a:r>
            <a:r>
              <a:rPr lang="en-US" altLang="zh-CN" sz="1100" dirty="0" err="1">
                <a:latin typeface="Teko" panose="02000000000000000000" pitchFamily="2" charset="0"/>
                <a:cs typeface="Teko" panose="02000000000000000000" pitchFamily="2" charset="0"/>
              </a:rPr>
              <a:t>microchannels</a:t>
            </a:r>
            <a:r>
              <a:rPr lang="en-US" altLang="zh-CN" sz="1100" dirty="0">
                <a:latin typeface="Teko" panose="02000000000000000000" pitchFamily="2" charset="0"/>
                <a:cs typeface="Teko" panose="02000000000000000000" pitchFamily="2" charset="0"/>
              </a:rPr>
              <a:t> have been calculated for a superior heat transfer ratio. Equipped with </a:t>
            </a:r>
            <a:r>
              <a:rPr lang="en-US" altLang="zh-CN" sz="1100" dirty="0" smtClean="0">
                <a:latin typeface="Teko" panose="02000000000000000000" pitchFamily="2" charset="0"/>
                <a:cs typeface="Teko" panose="02000000000000000000" pitchFamily="2" charset="0"/>
              </a:rPr>
              <a:t>new </a:t>
            </a:r>
            <a:r>
              <a:rPr lang="en-US" altLang="zh-CN" sz="1100" dirty="0">
                <a:latin typeface="Teko" panose="02000000000000000000" pitchFamily="2" charset="0"/>
                <a:cs typeface="Teko" panose="02000000000000000000" pitchFamily="2" charset="0"/>
              </a:rPr>
              <a:t>fan blades with an interconnecting loop delivering high speed performance, the fan fine is tuned to produce an optimized sound output. It also integrates new Addressable Gen 2 RGB for support with major motherboard manufactures, customizable with both the included Addressable Gen 2 RGB controller and Cooler Master’s </a:t>
            </a:r>
            <a:r>
              <a:rPr lang="en-US" altLang="zh-CN" sz="1100" dirty="0" err="1">
                <a:latin typeface="Teko" panose="02000000000000000000" pitchFamily="2" charset="0"/>
                <a:cs typeface="Teko" panose="02000000000000000000" pitchFamily="2" charset="0"/>
              </a:rPr>
              <a:t>MasterPlus</a:t>
            </a:r>
            <a:r>
              <a:rPr lang="en-US" altLang="zh-CN" sz="1100" dirty="0">
                <a:latin typeface="Teko" panose="02000000000000000000" pitchFamily="2" charset="0"/>
                <a:cs typeface="Teko" panose="02000000000000000000" pitchFamily="2" charset="0"/>
              </a:rPr>
              <a:t>+ software.</a:t>
            </a:r>
          </a:p>
        </p:txBody>
      </p:sp>
      <p:sp>
        <p:nvSpPr>
          <p:cNvPr id="4" name="矩形 3"/>
          <p:cNvSpPr/>
          <p:nvPr/>
        </p:nvSpPr>
        <p:spPr>
          <a:xfrm>
            <a:off x="391749" y="3714106"/>
            <a:ext cx="3778250" cy="1066959"/>
          </a:xfrm>
          <a:prstGeom prst="rect">
            <a:avLst/>
          </a:prstGeom>
        </p:spPr>
        <p:txBody>
          <a:bodyPr>
            <a:spAutoFit/>
          </a:bodyPr>
          <a:lstStyle/>
          <a:p>
            <a:pPr>
              <a:lnSpc>
                <a:spcPts val="3830"/>
              </a:lnSpc>
            </a:pPr>
            <a:r>
              <a:rPr lang="en-US" altLang="zh-TW" sz="4100" spc="-100" dirty="0">
                <a:solidFill>
                  <a:srgbClr val="63C2C4"/>
                </a:solidFill>
                <a:latin typeface="Teko SemiBold" panose="02000000000000000000" pitchFamily="2" charset="0"/>
                <a:cs typeface="Teko SemiBold" panose="02000000000000000000" pitchFamily="2" charset="0"/>
              </a:rPr>
              <a:t>MASTERLIQUID </a:t>
            </a:r>
          </a:p>
          <a:p>
            <a:pPr>
              <a:lnSpc>
                <a:spcPts val="3830"/>
              </a:lnSpc>
            </a:pPr>
            <a:r>
              <a:rPr lang="en-US" altLang="zh-TW" sz="4100" spc="-100" dirty="0" smtClean="0">
                <a:solidFill>
                  <a:srgbClr val="63C2C4"/>
                </a:solidFill>
                <a:latin typeface="Teko SemiBold" panose="02000000000000000000" pitchFamily="2" charset="0"/>
                <a:cs typeface="Teko SemiBold" panose="02000000000000000000" pitchFamily="2" charset="0"/>
              </a:rPr>
              <a:t>PL360 </a:t>
            </a:r>
            <a:r>
              <a:rPr lang="en-US" altLang="zh-TW" sz="4100" spc="-100" dirty="0">
                <a:solidFill>
                  <a:srgbClr val="63C2C4"/>
                </a:solidFill>
                <a:latin typeface="Teko SemiBold" panose="02000000000000000000" pitchFamily="2" charset="0"/>
                <a:cs typeface="Teko SemiBold" panose="02000000000000000000" pitchFamily="2" charset="0"/>
              </a:rPr>
              <a:t>FLUX  </a:t>
            </a:r>
          </a:p>
        </p:txBody>
      </p:sp>
      <p:sp>
        <p:nvSpPr>
          <p:cNvPr id="23" name="TextBox 21"/>
          <p:cNvSpPr txBox="1">
            <a:spLocks noChangeArrowheads="1"/>
          </p:cNvSpPr>
          <p:nvPr/>
        </p:nvSpPr>
        <p:spPr bwMode="auto">
          <a:xfrm>
            <a:off x="5066324" y="6589640"/>
            <a:ext cx="223021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en-US" sz="900" dirty="0"/>
              <a:t>Low profile radiator with superior fin density coupled with performance fans dissipates heat rapidly.</a:t>
            </a:r>
            <a:endParaRPr lang="en-US" altLang="en-US" sz="900" dirty="0">
              <a:solidFill>
                <a:schemeClr val="tx1">
                  <a:lumMod val="75000"/>
                  <a:lumOff val="25000"/>
                </a:schemeClr>
              </a:solidFill>
            </a:endParaRPr>
          </a:p>
        </p:txBody>
      </p:sp>
      <p:sp>
        <p:nvSpPr>
          <p:cNvPr id="24" name="TextBox 23"/>
          <p:cNvSpPr txBox="1">
            <a:spLocks noChangeArrowheads="1"/>
          </p:cNvSpPr>
          <p:nvPr/>
        </p:nvSpPr>
        <p:spPr bwMode="auto">
          <a:xfrm>
            <a:off x="5233278" y="6382908"/>
            <a:ext cx="1912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Slim &amp; Sleek Radiator</a:t>
            </a:r>
          </a:p>
        </p:txBody>
      </p:sp>
      <p:grpSp>
        <p:nvGrpSpPr>
          <p:cNvPr id="3" name="群組 2"/>
          <p:cNvGrpSpPr/>
          <p:nvPr/>
        </p:nvGrpSpPr>
        <p:grpSpPr>
          <a:xfrm>
            <a:off x="2737600" y="4745670"/>
            <a:ext cx="2086062" cy="2467722"/>
            <a:chOff x="2737600" y="4745670"/>
            <a:chExt cx="2086062" cy="2467722"/>
          </a:xfrm>
        </p:grpSpPr>
        <p:sp>
          <p:nvSpPr>
            <p:cNvPr id="73" name="TextBox 21"/>
            <p:cNvSpPr txBox="1">
              <a:spLocks noChangeArrowheads="1"/>
            </p:cNvSpPr>
            <p:nvPr/>
          </p:nvSpPr>
          <p:spPr bwMode="auto">
            <a:xfrm>
              <a:off x="2737600" y="6567061"/>
              <a:ext cx="2086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zh-CN" sz="900" dirty="0">
                  <a:latin typeface="Noto Sans" panose="020B0604020202020204" charset="0"/>
                  <a:ea typeface="Noto Sans" panose="020B0604020202020204" charset="0"/>
                </a:rPr>
                <a:t>120 mm square frame ARGB fan designed with inter-connecting air balance fan blades uniquely modified for the PL-Flux Series.</a:t>
              </a:r>
            </a:p>
          </p:txBody>
        </p:sp>
        <p:sp>
          <p:nvSpPr>
            <p:cNvPr id="74" name="TextBox 23"/>
            <p:cNvSpPr txBox="1">
              <a:spLocks noChangeArrowheads="1"/>
            </p:cNvSpPr>
            <p:nvPr/>
          </p:nvSpPr>
          <p:spPr bwMode="auto">
            <a:xfrm>
              <a:off x="2737601" y="6380424"/>
              <a:ext cx="20860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zh-CN"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Enhanced Air Balance Fan Blades</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3346" y="4745670"/>
              <a:ext cx="1734571" cy="1734571"/>
            </a:xfrm>
            <a:prstGeom prst="rect">
              <a:avLst/>
            </a:prstGeom>
          </p:spPr>
        </p:pic>
      </p:grpSp>
      <p:grpSp>
        <p:nvGrpSpPr>
          <p:cNvPr id="29" name="群組 28"/>
          <p:cNvGrpSpPr/>
          <p:nvPr/>
        </p:nvGrpSpPr>
        <p:grpSpPr>
          <a:xfrm>
            <a:off x="433752" y="6663282"/>
            <a:ext cx="2522472" cy="2355826"/>
            <a:chOff x="433752" y="6982026"/>
            <a:chExt cx="2522472" cy="2355826"/>
          </a:xfrm>
        </p:grpSpPr>
        <p:pic>
          <p:nvPicPr>
            <p:cNvPr id="9" name="圖片 8"/>
            <p:cNvPicPr>
              <a:picLocks noChangeAspect="1"/>
            </p:cNvPicPr>
            <p:nvPr/>
          </p:nvPicPr>
          <p:blipFill rotWithShape="1">
            <a:blip r:embed="rId4" cstate="print">
              <a:extLst>
                <a:ext uri="{28A0092B-C50C-407E-A947-70E740481C1C}">
                  <a14:useLocalDpi xmlns:a14="http://schemas.microsoft.com/office/drawing/2010/main" val="0"/>
                </a:ext>
              </a:extLst>
            </a:blip>
            <a:srcRect l="28571" t="17179" r="28877" b="24538"/>
            <a:stretch/>
          </p:blipFill>
          <p:spPr>
            <a:xfrm>
              <a:off x="537082" y="7301055"/>
              <a:ext cx="2376264" cy="2036797"/>
            </a:xfrm>
            <a:prstGeom prst="rect">
              <a:avLst/>
            </a:prstGeom>
          </p:spPr>
        </p:pic>
        <p:sp>
          <p:nvSpPr>
            <p:cNvPr id="7" name="矩形 6"/>
            <p:cNvSpPr/>
            <p:nvPr/>
          </p:nvSpPr>
          <p:spPr>
            <a:xfrm rot="20444096">
              <a:off x="433752" y="6982026"/>
              <a:ext cx="2522472" cy="2293437"/>
            </a:xfrm>
            <a:prstGeom prst="rect">
              <a:avLst/>
            </a:prstGeom>
            <a:gradFill flip="none" rotWithShape="1">
              <a:gsLst>
                <a:gs pos="1333">
                  <a:schemeClr val="accent1">
                    <a:lumMod val="5000"/>
                    <a:lumOff val="95000"/>
                    <a:alpha val="0"/>
                  </a:schemeClr>
                </a:gs>
                <a:gs pos="58000">
                  <a:schemeClr val="accent1">
                    <a:lumMod val="5000"/>
                    <a:lumOff val="95000"/>
                    <a:alpha val="50000"/>
                  </a:schemeClr>
                </a:gs>
                <a:gs pos="91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圖片 13"/>
            <p:cNvPicPr>
              <a:picLocks noChangeAspect="1"/>
            </p:cNvPicPr>
            <p:nvPr/>
          </p:nvPicPr>
          <p:blipFill rotWithShape="1">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r="46161"/>
            <a:stretch/>
          </p:blipFill>
          <p:spPr>
            <a:xfrm rot="184063">
              <a:off x="1160534" y="8005073"/>
              <a:ext cx="815205" cy="792088"/>
            </a:xfrm>
            <a:prstGeom prst="rect">
              <a:avLst/>
            </a:prstGeom>
            <a:effectLst>
              <a:softEdge rad="177800"/>
            </a:effectLst>
          </p:spPr>
        </p:pic>
        <p:pic>
          <p:nvPicPr>
            <p:cNvPr id="26" name="圖片 25"/>
            <p:cNvPicPr>
              <a:picLocks noChangeAspect="1"/>
            </p:cNvPicPr>
            <p:nvPr/>
          </p:nvPicPr>
          <p:blipFill rotWithShape="1">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r="46161"/>
            <a:stretch/>
          </p:blipFill>
          <p:spPr>
            <a:xfrm rot="10800000">
              <a:off x="1896885" y="7905529"/>
              <a:ext cx="815205" cy="792088"/>
            </a:xfrm>
            <a:prstGeom prst="rect">
              <a:avLst/>
            </a:prstGeom>
            <a:effectLst>
              <a:softEdge rad="177800"/>
            </a:effectLst>
          </p:spPr>
        </p:pic>
      </p:grpSp>
      <p:sp>
        <p:nvSpPr>
          <p:cNvPr id="35" name="TextBox 21"/>
          <p:cNvSpPr txBox="1">
            <a:spLocks noChangeArrowheads="1"/>
          </p:cNvSpPr>
          <p:nvPr/>
        </p:nvSpPr>
        <p:spPr bwMode="auto">
          <a:xfrm>
            <a:off x="2913345" y="7652117"/>
            <a:ext cx="43873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en-US" sz="1100" dirty="0">
                <a:solidFill>
                  <a:schemeClr val="tx1">
                    <a:lumMod val="75000"/>
                    <a:lumOff val="25000"/>
                  </a:schemeClr>
                </a:solidFill>
              </a:rPr>
              <a:t>High speed motor utilizing a ceramic bearing impeller forces balanced water flow to and from the radiator for ultimate efficiency of heat exchange. </a:t>
            </a:r>
          </a:p>
        </p:txBody>
      </p:sp>
      <p:sp>
        <p:nvSpPr>
          <p:cNvPr id="36" name="TextBox 23"/>
          <p:cNvSpPr txBox="1">
            <a:spLocks noChangeArrowheads="1"/>
          </p:cNvSpPr>
          <p:nvPr/>
        </p:nvSpPr>
        <p:spPr bwMode="auto">
          <a:xfrm>
            <a:off x="2913344" y="7417508"/>
            <a:ext cx="4387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en-US" sz="16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Ultimate Heat Exchange</a:t>
            </a:r>
          </a:p>
        </p:txBody>
      </p:sp>
      <p:grpSp>
        <p:nvGrpSpPr>
          <p:cNvPr id="6" name="群組 5"/>
          <p:cNvGrpSpPr/>
          <p:nvPr/>
        </p:nvGrpSpPr>
        <p:grpSpPr>
          <a:xfrm>
            <a:off x="393110" y="4940392"/>
            <a:ext cx="2207391" cy="2273000"/>
            <a:chOff x="348468" y="4940392"/>
            <a:chExt cx="2207391" cy="2273000"/>
          </a:xfrm>
        </p:grpSpPr>
        <p:sp>
          <p:nvSpPr>
            <p:cNvPr id="70" name="TextBox 23"/>
            <p:cNvSpPr txBox="1">
              <a:spLocks noChangeArrowheads="1"/>
            </p:cNvSpPr>
            <p:nvPr/>
          </p:nvSpPr>
          <p:spPr bwMode="auto">
            <a:xfrm>
              <a:off x="495694" y="6380424"/>
              <a:ext cx="1912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zh-CN" sz="1200" b="1" dirty="0" smtClean="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Dual </a:t>
              </a:r>
              <a:r>
                <a:rPr lang="en-US" altLang="zh-CN"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Chamber Pump</a:t>
              </a:r>
            </a:p>
          </p:txBody>
        </p:sp>
        <p:pic>
          <p:nvPicPr>
            <p:cNvPr id="30" name="Picture 2" descr="C:\Users\julianne_xu\Downloads\WeChat_圖片_20210623162841-removebg-previe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468" y="4940392"/>
              <a:ext cx="2207391" cy="1345129"/>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21"/>
            <p:cNvSpPr txBox="1">
              <a:spLocks noChangeArrowheads="1"/>
            </p:cNvSpPr>
            <p:nvPr/>
          </p:nvSpPr>
          <p:spPr bwMode="auto">
            <a:xfrm>
              <a:off x="409132" y="6567061"/>
              <a:ext cx="2086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zh-CN" sz="900" dirty="0" smtClean="0">
                  <a:latin typeface="Noto Sans" panose="020B0604020202020204" charset="0"/>
                  <a:ea typeface="Noto Sans" panose="020B0604020202020204" charset="0"/>
                </a:rPr>
                <a:t>New Compact </a:t>
              </a:r>
              <a:r>
                <a:rPr lang="en-US" altLang="zh-CN" sz="900" dirty="0">
                  <a:latin typeface="Noto Sans" panose="020B0604020202020204" charset="0"/>
                  <a:ea typeface="Noto Sans" panose="020B0604020202020204" charset="0"/>
                </a:rPr>
                <a:t>Performance Dual Chamber pump delivers the perfect balance of water flow and pressure for impressive cooling.</a:t>
              </a:r>
            </a:p>
          </p:txBody>
        </p:sp>
      </p:grpSp>
      <p:sp>
        <p:nvSpPr>
          <p:cNvPr id="40" name="TextBox 21"/>
          <p:cNvSpPr txBox="1">
            <a:spLocks noChangeArrowheads="1"/>
          </p:cNvSpPr>
          <p:nvPr/>
        </p:nvSpPr>
        <p:spPr bwMode="auto">
          <a:xfrm>
            <a:off x="391749" y="9447191"/>
            <a:ext cx="41809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zh-CN" sz="1100" dirty="0">
                <a:solidFill>
                  <a:schemeClr val="tx1">
                    <a:lumMod val="75000"/>
                    <a:lumOff val="25000"/>
                  </a:schemeClr>
                </a:solidFill>
              </a:rPr>
              <a:t>Precision engineered ultra-thin spaded fins maximizes microchannels accurately targets heat spots. Enlarged copper base surface area optimized with ideal base </a:t>
            </a:r>
            <a:r>
              <a:rPr lang="en-US" altLang="zh-CN" sz="1100">
                <a:solidFill>
                  <a:schemeClr val="tx1">
                    <a:lumMod val="75000"/>
                    <a:lumOff val="25000"/>
                  </a:schemeClr>
                </a:solidFill>
              </a:rPr>
              <a:t>thickness accelerates </a:t>
            </a:r>
            <a:r>
              <a:rPr lang="en-US" altLang="zh-CN" sz="1100" dirty="0">
                <a:solidFill>
                  <a:schemeClr val="tx1">
                    <a:lumMod val="75000"/>
                    <a:lumOff val="25000"/>
                  </a:schemeClr>
                </a:solidFill>
              </a:rPr>
              <a:t>heat transfer. </a:t>
            </a:r>
            <a:endParaRPr lang="en-US" altLang="en-US" sz="1100" dirty="0">
              <a:solidFill>
                <a:schemeClr val="tx1">
                  <a:lumMod val="75000"/>
                  <a:lumOff val="25000"/>
                </a:schemeClr>
              </a:solidFill>
            </a:endParaRPr>
          </a:p>
        </p:txBody>
      </p:sp>
      <p:sp>
        <p:nvSpPr>
          <p:cNvPr id="41" name="TextBox 23"/>
          <p:cNvSpPr txBox="1">
            <a:spLocks noChangeArrowheads="1"/>
          </p:cNvSpPr>
          <p:nvPr/>
        </p:nvSpPr>
        <p:spPr bwMode="auto">
          <a:xfrm>
            <a:off x="259605" y="9212582"/>
            <a:ext cx="4387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en-US" sz="16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Superior Performance Ratio</a:t>
            </a:r>
          </a:p>
        </p:txBody>
      </p:sp>
      <p:pic>
        <p:nvPicPr>
          <p:cNvPr id="11" name="圖片 10"/>
          <p:cNvPicPr>
            <a:picLocks noChangeAspect="1"/>
          </p:cNvPicPr>
          <p:nvPr/>
        </p:nvPicPr>
        <p:blipFill rotWithShape="1">
          <a:blip r:embed="rId8" cstate="print">
            <a:extLst>
              <a:ext uri="{28A0092B-C50C-407E-A947-70E740481C1C}">
                <a14:useLocalDpi xmlns:a14="http://schemas.microsoft.com/office/drawing/2010/main" val="0"/>
              </a:ext>
            </a:extLst>
          </a:blip>
          <a:srcRect l="24111" t="31465" r="35385" b="35430"/>
          <a:stretch/>
        </p:blipFill>
        <p:spPr>
          <a:xfrm>
            <a:off x="5178932" y="4940392"/>
            <a:ext cx="2004639" cy="1240967"/>
          </a:xfrm>
          <a:prstGeom prst="rect">
            <a:avLst/>
          </a:prstGeom>
        </p:spPr>
      </p:pic>
      <p:pic>
        <p:nvPicPr>
          <p:cNvPr id="10" name="圖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4327" y="336222"/>
            <a:ext cx="2115950" cy="3409853"/>
          </a:xfrm>
          <a:prstGeom prst="rect">
            <a:avLst/>
          </a:prstGeom>
        </p:spPr>
      </p:pic>
    </p:spTree>
    <p:extLst>
      <p:ext uri="{BB962C8B-B14F-4D97-AF65-F5344CB8AC3E}">
        <p14:creationId xmlns:p14="http://schemas.microsoft.com/office/powerpoint/2010/main" val="3567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8"/>
          <p:cNvGraphicFramePr>
            <a:graphicFrameLocks noGrp="1"/>
          </p:cNvGraphicFramePr>
          <p:nvPr>
            <p:extLst>
              <p:ext uri="{D42A27DB-BD31-4B8C-83A1-F6EECF244321}">
                <p14:modId xmlns:p14="http://schemas.microsoft.com/office/powerpoint/2010/main" val="3335186740"/>
              </p:ext>
            </p:extLst>
          </p:nvPr>
        </p:nvGraphicFramePr>
        <p:xfrm>
          <a:off x="499572" y="3840048"/>
          <a:ext cx="6594392" cy="1151995"/>
        </p:xfrm>
        <a:graphic>
          <a:graphicData uri="http://schemas.openxmlformats.org/drawingml/2006/table">
            <a:tbl>
              <a:tblPr bandRow="1">
                <a:tableStyleId>{073A0DAA-6AF3-43AB-8588-CEC1D06C72B9}</a:tableStyleId>
              </a:tblPr>
              <a:tblGrid>
                <a:gridCol w="2057888">
                  <a:extLst>
                    <a:ext uri="{9D8B030D-6E8A-4147-A177-3AD203B41FA5}">
                      <a16:colId xmlns:a16="http://schemas.microsoft.com/office/drawing/2014/main" xmlns="" val="20000"/>
                    </a:ext>
                  </a:extLst>
                </a:gridCol>
                <a:gridCol w="4536504">
                  <a:extLst>
                    <a:ext uri="{9D8B030D-6E8A-4147-A177-3AD203B41FA5}">
                      <a16:colId xmlns:a16="http://schemas.microsoft.com/office/drawing/2014/main" xmlns="" val="20002"/>
                    </a:ext>
                  </a:extLst>
                </a:gridCol>
              </a:tblGrid>
              <a:tr h="230399">
                <a:tc>
                  <a:txBody>
                    <a:bodyPr/>
                    <a:lstStyle/>
                    <a:p>
                      <a:pPr>
                        <a:lnSpc>
                          <a:spcPct val="100000"/>
                        </a:lnSpc>
                        <a:spcAft>
                          <a:spcPts val="0"/>
                        </a:spcAft>
                      </a:pPr>
                      <a:r>
                        <a:rPr lang="en-US" sz="800" kern="0" dirty="0">
                          <a:solidFill>
                            <a:schemeClr val="tx2"/>
                          </a:solidFill>
                          <a:effectLst/>
                          <a:latin typeface="Noto Sans" panose="020B0604020202020204" charset="0"/>
                          <a:ea typeface="Noto Sans" panose="020B0604020202020204" charset="0"/>
                        </a:rPr>
                        <a:t>Product Name</a:t>
                      </a:r>
                      <a:r>
                        <a:rPr lang="en-US" sz="800" kern="100" dirty="0">
                          <a:solidFill>
                            <a:schemeClr val="tx2"/>
                          </a:solidFill>
                          <a:effectLst/>
                          <a:latin typeface="Noto Sans" panose="020B0604020202020204" charset="0"/>
                          <a:ea typeface="Noto Sans" panose="020B0604020202020204" charset="0"/>
                        </a:rPr>
                        <a:t> </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en-US" altLang="zh-TW" sz="800" b="0" kern="100" dirty="0" err="1">
                          <a:solidFill>
                            <a:schemeClr val="tx2"/>
                          </a:solidFill>
                          <a:effectLst/>
                          <a:latin typeface="Noto Sans"/>
                          <a:ea typeface="Noto Sans" panose="020B0604020202020204" charset="0"/>
                          <a:cs typeface="Verdana" panose="020B0604030504040204" pitchFamily="34" charset="0"/>
                        </a:rPr>
                        <a:t>MasterLiquid</a:t>
                      </a:r>
                      <a:r>
                        <a:rPr lang="zh-TW" altLang="en-US" sz="800" b="0" kern="100" baseline="0" dirty="0">
                          <a:solidFill>
                            <a:schemeClr val="tx2"/>
                          </a:solidFill>
                          <a:effectLst/>
                          <a:latin typeface="Noto Sans"/>
                          <a:ea typeface="新細明體"/>
                          <a:cs typeface="Verdana" panose="020B0604030504040204" pitchFamily="34" charset="0"/>
                        </a:rPr>
                        <a:t> </a:t>
                      </a:r>
                      <a:r>
                        <a:rPr lang="en-US" altLang="zh-TW" sz="800" b="0" kern="100" baseline="0" dirty="0" smtClean="0">
                          <a:solidFill>
                            <a:schemeClr val="tx2"/>
                          </a:solidFill>
                          <a:effectLst/>
                          <a:latin typeface="Noto Sans"/>
                          <a:ea typeface="Noto Sans" panose="020B0604020202020204" charset="0"/>
                          <a:cs typeface="Verdana" panose="020B0604030504040204" pitchFamily="34" charset="0"/>
                        </a:rPr>
                        <a:t>PL36</a:t>
                      </a:r>
                      <a:r>
                        <a:rPr lang="en-US" altLang="zh-TW" sz="800" b="0" kern="100" dirty="0" smtClean="0">
                          <a:solidFill>
                            <a:schemeClr val="tx2"/>
                          </a:solidFill>
                          <a:effectLst/>
                          <a:latin typeface="Noto Sans"/>
                          <a:ea typeface="Noto Sans" panose="020B0604020202020204" charset="0"/>
                          <a:cs typeface="Verdana" panose="020B0604030504040204" pitchFamily="34" charset="0"/>
                        </a:rPr>
                        <a:t>0</a:t>
                      </a:r>
                      <a:r>
                        <a:rPr lang="en-US" altLang="zh-TW" sz="800" b="0" kern="100" baseline="0" dirty="0" smtClean="0">
                          <a:solidFill>
                            <a:schemeClr val="tx2"/>
                          </a:solidFill>
                          <a:effectLst/>
                          <a:latin typeface="Noto Sans"/>
                          <a:ea typeface="Noto Sans" panose="020B0604020202020204" charset="0"/>
                          <a:cs typeface="Verdana" panose="020B0604030504040204" pitchFamily="34" charset="0"/>
                        </a:rPr>
                        <a:t> </a:t>
                      </a:r>
                      <a:r>
                        <a:rPr lang="en-US" altLang="zh-TW" sz="800" b="0" kern="100" baseline="0" dirty="0">
                          <a:solidFill>
                            <a:schemeClr val="tx2"/>
                          </a:solidFill>
                          <a:effectLst/>
                          <a:latin typeface="Noto Sans"/>
                          <a:ea typeface="Noto Sans" panose="020B0604020202020204" charset="0"/>
                          <a:cs typeface="Verdana" panose="020B0604030504040204" pitchFamily="34" charset="0"/>
                        </a:rPr>
                        <a:t>FLUX</a:t>
                      </a:r>
                      <a:endParaRPr lang="zh-TW" sz="800" b="0" kern="100" dirty="0">
                        <a:solidFill>
                          <a:schemeClr val="tx2"/>
                        </a:solidFill>
                        <a:effectLst/>
                        <a:latin typeface="Noto Sans"/>
                        <a:ea typeface="新細明體"/>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xmlns="" val="10000"/>
                  </a:ext>
                </a:extLst>
              </a:tr>
              <a:tr h="230399">
                <a:tc>
                  <a:txBody>
                    <a:bodyPr/>
                    <a:lstStyle/>
                    <a:p>
                      <a:pPr>
                        <a:lnSpc>
                          <a:spcPct val="100000"/>
                        </a:lnSpc>
                        <a:spcAft>
                          <a:spcPts val="0"/>
                        </a:spcAft>
                      </a:pPr>
                      <a:r>
                        <a:rPr lang="nl-NL" altLang="zh-TW" sz="800" kern="100" dirty="0">
                          <a:solidFill>
                            <a:schemeClr val="tx2"/>
                          </a:solidFill>
                          <a:effectLst/>
                          <a:latin typeface="Noto Sans" panose="020B0604020202020204" charset="0"/>
                          <a:ea typeface="Noto Sans" panose="020B0604020202020204" charset="0"/>
                        </a:rPr>
                        <a:t>Product Number</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b="0" kern="100" baseline="0" dirty="0" smtClean="0">
                          <a:solidFill>
                            <a:schemeClr val="tx2"/>
                          </a:solidFill>
                          <a:effectLst/>
                          <a:latin typeface="Noto Sans"/>
                          <a:ea typeface="Noto Sans" panose="020B0604020202020204" charset="0"/>
                          <a:cs typeface="Verdana" panose="020B0604030504040204" pitchFamily="34" charset="0"/>
                        </a:rPr>
                        <a:t>MLY-D36M-A23PZ-R1</a:t>
                      </a:r>
                      <a:endParaRPr lang="en-US" sz="800" b="0" kern="100" baseline="0" dirty="0">
                        <a:solidFill>
                          <a:schemeClr val="tx2"/>
                        </a:solidFill>
                        <a:effectLst/>
                        <a:latin typeface="Noto Sans"/>
                        <a:ea typeface="Noto Sans" panose="020B0604020202020204" charset="0"/>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xmlns="" val="10001"/>
                  </a:ext>
                </a:extLst>
              </a:tr>
              <a:tr h="230399">
                <a:tc>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Exterior Color</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Black</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xmlns="" val="10002"/>
                  </a:ext>
                </a:extLst>
              </a:tr>
              <a:tr h="230399">
                <a:tc>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RAM Clearance</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N/A</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xmlns="" val="10006"/>
                  </a:ext>
                </a:extLst>
              </a:tr>
              <a:tr h="230399">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Warranty</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5 years</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xmlns="" val="10024"/>
                  </a:ext>
                </a:extLst>
              </a:tr>
            </a:tbl>
          </a:graphicData>
        </a:graphic>
      </p:graphicFrame>
      <p:pic>
        <p:nvPicPr>
          <p:cNvPr id="2" name="Picture 5" descr="E:\Shao_Lee\++\Thermal\7.OTHERS\product sheet\未命名-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90" y="3480009"/>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Shao_Lee\++\Thermal\7.OTHERS\product sheet\未命名-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72" y="8100300"/>
            <a:ext cx="2163762" cy="328612"/>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533435" y="2141181"/>
            <a:ext cx="5688632" cy="1338828"/>
          </a:xfrm>
          <a:prstGeom prst="rect">
            <a:avLst/>
          </a:prstGeom>
          <a:noFill/>
        </p:spPr>
        <p:txBody>
          <a:bodyPr wrap="square" rtlCol="0">
            <a:spAutoFit/>
          </a:bodyPr>
          <a:lstStyle/>
          <a:p>
            <a:r>
              <a:rPr lang="en-US" altLang="zh-CN" sz="900" b="1" dirty="0">
                <a:solidFill>
                  <a:schemeClr val="bg1"/>
                </a:solidFill>
                <a:latin typeface="Teko SemiBold" panose="02000000000000000000" pitchFamily="2" charset="0"/>
                <a:cs typeface="Teko SemiBold" panose="02000000000000000000" pitchFamily="2" charset="0"/>
              </a:rPr>
              <a:t>Performance Dual Chamber – </a:t>
            </a:r>
            <a:r>
              <a:rPr lang="en-US" altLang="zh-CN" sz="900" dirty="0">
                <a:solidFill>
                  <a:schemeClr val="bg1"/>
                </a:solidFill>
                <a:latin typeface="Teko SemiBold" panose="02000000000000000000" pitchFamily="2" charset="0"/>
                <a:cs typeface="Teko SemiBold" panose="02000000000000000000" pitchFamily="2" charset="0"/>
              </a:rPr>
              <a:t>Optimized flow and pressure targeting hot spots for precision heat dissipation</a:t>
            </a:r>
          </a:p>
          <a:p>
            <a:endParaRPr lang="en-US" altLang="zh-CN" sz="900" b="1" dirty="0">
              <a:solidFill>
                <a:schemeClr val="bg1"/>
              </a:solidFill>
              <a:latin typeface="Teko SemiBold" panose="02000000000000000000" pitchFamily="2" charset="0"/>
              <a:cs typeface="Teko SemiBold" panose="02000000000000000000" pitchFamily="2" charset="0"/>
            </a:endParaRPr>
          </a:p>
          <a:p>
            <a:r>
              <a:rPr lang="en-US" altLang="zh-CN" sz="900" b="1" dirty="0">
                <a:solidFill>
                  <a:schemeClr val="bg1"/>
                </a:solidFill>
                <a:latin typeface="Teko SemiBold" panose="02000000000000000000" pitchFamily="2" charset="0"/>
                <a:cs typeface="Teko SemiBold" panose="02000000000000000000" pitchFamily="2" charset="0"/>
              </a:rPr>
              <a:t>Superior Performance Ratio - </a:t>
            </a:r>
            <a:r>
              <a:rPr lang="en-US" altLang="zh-CN" sz="900" dirty="0">
                <a:solidFill>
                  <a:schemeClr val="bg1"/>
                </a:solidFill>
                <a:latin typeface="Teko SemiBold" panose="02000000000000000000" pitchFamily="2" charset="0"/>
                <a:cs typeface="Teko SemiBold" panose="02000000000000000000" pitchFamily="2" charset="0"/>
              </a:rPr>
              <a:t>Combined copper base and </a:t>
            </a:r>
            <a:r>
              <a:rPr lang="en-US" altLang="zh-CN" sz="900" dirty="0" err="1">
                <a:solidFill>
                  <a:schemeClr val="bg1"/>
                </a:solidFill>
                <a:latin typeface="Teko SemiBold" panose="02000000000000000000" pitchFamily="2" charset="0"/>
                <a:cs typeface="Teko SemiBold" panose="02000000000000000000" pitchFamily="2" charset="0"/>
              </a:rPr>
              <a:t>microchannel</a:t>
            </a:r>
            <a:r>
              <a:rPr lang="en-US" altLang="zh-CN" sz="900" dirty="0">
                <a:solidFill>
                  <a:schemeClr val="bg1"/>
                </a:solidFill>
                <a:latin typeface="Teko SemiBold" panose="02000000000000000000" pitchFamily="2" charset="0"/>
                <a:cs typeface="Teko SemiBold" panose="02000000000000000000" pitchFamily="2" charset="0"/>
              </a:rPr>
              <a:t> to surface area refined for ultimate heat transfer maximization</a:t>
            </a:r>
          </a:p>
          <a:p>
            <a:endParaRPr lang="en-US" altLang="zh-CN" sz="900" dirty="0">
              <a:solidFill>
                <a:schemeClr val="bg1"/>
              </a:solidFill>
              <a:latin typeface="Teko SemiBold" panose="02000000000000000000" pitchFamily="2" charset="0"/>
              <a:cs typeface="Teko SemiBold" panose="02000000000000000000" pitchFamily="2" charset="0"/>
            </a:endParaRPr>
          </a:p>
          <a:p>
            <a:r>
              <a:rPr lang="en-US" altLang="zh-CN" sz="900" b="1" dirty="0">
                <a:solidFill>
                  <a:schemeClr val="bg1"/>
                </a:solidFill>
                <a:latin typeface="Teko SemiBold" panose="02000000000000000000" pitchFamily="2" charset="0"/>
                <a:cs typeface="Teko SemiBold" panose="02000000000000000000" pitchFamily="2" charset="0"/>
              </a:rPr>
              <a:t>Radiator Fan Enhancement </a:t>
            </a:r>
            <a:r>
              <a:rPr lang="en-US" altLang="zh-CN" sz="900" dirty="0">
                <a:solidFill>
                  <a:schemeClr val="bg1"/>
                </a:solidFill>
                <a:latin typeface="Teko SemiBold" panose="02000000000000000000" pitchFamily="2" charset="0"/>
                <a:cs typeface="Teko SemiBold" panose="02000000000000000000" pitchFamily="2" charset="0"/>
              </a:rPr>
              <a:t>- </a:t>
            </a:r>
            <a:r>
              <a:rPr lang="en-US" altLang="zh-CN" sz="900" dirty="0" smtClean="0">
                <a:solidFill>
                  <a:schemeClr val="bg1"/>
                </a:solidFill>
                <a:latin typeface="Teko SemiBold" panose="02000000000000000000" pitchFamily="2" charset="0"/>
                <a:cs typeface="Teko SemiBold" panose="02000000000000000000" pitchFamily="2" charset="0"/>
              </a:rPr>
              <a:t>Enhanced </a:t>
            </a:r>
            <a:r>
              <a:rPr lang="en-US" altLang="zh-CN" sz="900" dirty="0">
                <a:solidFill>
                  <a:schemeClr val="bg1"/>
                </a:solidFill>
                <a:latin typeface="Teko SemiBold" panose="02000000000000000000" pitchFamily="2" charset="0"/>
                <a:cs typeface="Teko SemiBold" panose="02000000000000000000" pitchFamily="2" charset="0"/>
              </a:rPr>
              <a:t>fan blades with </a:t>
            </a:r>
            <a:r>
              <a:rPr lang="en-US" altLang="zh-CN" sz="900" dirty="0" smtClean="0">
                <a:solidFill>
                  <a:schemeClr val="bg1"/>
                </a:solidFill>
                <a:latin typeface="Teko SemiBold" panose="02000000000000000000" pitchFamily="2" charset="0"/>
                <a:cs typeface="Teko SemiBold" panose="02000000000000000000" pitchFamily="2" charset="0"/>
              </a:rPr>
              <a:t>interconnecting </a:t>
            </a:r>
            <a:r>
              <a:rPr lang="en-US" altLang="zh-CN" sz="900" dirty="0">
                <a:solidFill>
                  <a:schemeClr val="bg1"/>
                </a:solidFill>
                <a:latin typeface="Teko SemiBold" panose="02000000000000000000" pitchFamily="2" charset="0"/>
                <a:cs typeface="Teko SemiBold" panose="02000000000000000000" pitchFamily="2" charset="0"/>
              </a:rPr>
              <a:t>loop delivers high speed performance</a:t>
            </a:r>
          </a:p>
          <a:p>
            <a:endParaRPr lang="en-US" altLang="zh-CN" sz="900" dirty="0">
              <a:solidFill>
                <a:schemeClr val="bg1"/>
              </a:solidFill>
              <a:latin typeface="Teko SemiBold" panose="02000000000000000000" pitchFamily="2" charset="0"/>
              <a:cs typeface="Teko SemiBold" panose="02000000000000000000" pitchFamily="2" charset="0"/>
            </a:endParaRPr>
          </a:p>
          <a:p>
            <a:r>
              <a:rPr lang="en-US" altLang="zh-CN" sz="900" b="1" dirty="0">
                <a:solidFill>
                  <a:schemeClr val="bg1"/>
                </a:solidFill>
                <a:latin typeface="Teko SemiBold" panose="02000000000000000000" pitchFamily="2" charset="0"/>
                <a:cs typeface="Teko SemiBold" panose="02000000000000000000" pitchFamily="2" charset="0"/>
              </a:rPr>
              <a:t>Fan Noise Calibration - </a:t>
            </a:r>
            <a:r>
              <a:rPr lang="en-US" altLang="zh-CN" sz="900" dirty="0">
                <a:solidFill>
                  <a:schemeClr val="bg1"/>
                </a:solidFill>
                <a:latin typeface="Teko SemiBold" panose="02000000000000000000" pitchFamily="2" charset="0"/>
                <a:cs typeface="Teko SemiBold" panose="02000000000000000000" pitchFamily="2" charset="0"/>
              </a:rPr>
              <a:t>Fine tuned fan engineering produces optimized noise output</a:t>
            </a:r>
          </a:p>
          <a:p>
            <a:endParaRPr lang="en-US" altLang="zh-CN" sz="900" dirty="0">
              <a:solidFill>
                <a:schemeClr val="bg1"/>
              </a:solidFill>
              <a:latin typeface="Teko SemiBold" panose="02000000000000000000" pitchFamily="2" charset="0"/>
              <a:cs typeface="Teko SemiBold" panose="02000000000000000000" pitchFamily="2" charset="0"/>
            </a:endParaRPr>
          </a:p>
          <a:p>
            <a:r>
              <a:rPr lang="en-US" altLang="zh-CN" sz="900" b="1" dirty="0">
                <a:solidFill>
                  <a:schemeClr val="bg1"/>
                </a:solidFill>
                <a:latin typeface="Teko SemiBold" panose="02000000000000000000" pitchFamily="2" charset="0"/>
                <a:cs typeface="Teko SemiBold" panose="02000000000000000000" pitchFamily="2" charset="0"/>
              </a:rPr>
              <a:t>Dual Loop ARGB Pump Lighting - </a:t>
            </a:r>
            <a:r>
              <a:rPr lang="en-US" altLang="zh-CN" sz="900" dirty="0">
                <a:solidFill>
                  <a:schemeClr val="bg1"/>
                </a:solidFill>
                <a:latin typeface="Teko SemiBold" panose="02000000000000000000" pitchFamily="2" charset="0"/>
                <a:cs typeface="Teko SemiBold" panose="02000000000000000000" pitchFamily="2" charset="0"/>
              </a:rPr>
              <a:t>Addressable Gen 2 RGB ready for independent implemented customization</a:t>
            </a:r>
          </a:p>
        </p:txBody>
      </p:sp>
      <p:graphicFrame>
        <p:nvGraphicFramePr>
          <p:cNvPr id="12" name="Table 9"/>
          <p:cNvGraphicFramePr>
            <a:graphicFrameLocks noGrp="1"/>
          </p:cNvGraphicFramePr>
          <p:nvPr>
            <p:extLst>
              <p:ext uri="{D42A27DB-BD31-4B8C-83A1-F6EECF244321}">
                <p14:modId xmlns:p14="http://schemas.microsoft.com/office/powerpoint/2010/main" val="3512163949"/>
              </p:ext>
            </p:extLst>
          </p:nvPr>
        </p:nvGraphicFramePr>
        <p:xfrm>
          <a:off x="502273" y="8572928"/>
          <a:ext cx="3061923" cy="1728000"/>
        </p:xfrm>
        <a:graphic>
          <a:graphicData uri="http://schemas.openxmlformats.org/drawingml/2006/table">
            <a:tbl>
              <a:tblPr/>
              <a:tblGrid>
                <a:gridCol w="1529426">
                  <a:extLst>
                    <a:ext uri="{9D8B030D-6E8A-4147-A177-3AD203B41FA5}">
                      <a16:colId xmlns:a16="http://schemas.microsoft.com/office/drawing/2014/main" xmlns="" val="20000"/>
                    </a:ext>
                  </a:extLst>
                </a:gridCol>
                <a:gridCol w="1532497">
                  <a:extLst>
                    <a:ext uri="{9D8B030D-6E8A-4147-A177-3AD203B41FA5}">
                      <a16:colId xmlns:a16="http://schemas.microsoft.com/office/drawing/2014/main" xmlns="" val="20001"/>
                    </a:ext>
                  </a:extLst>
                </a:gridCol>
              </a:tblGrid>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EAN code</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smtClean="0">
                          <a:ln>
                            <a:noFill/>
                          </a:ln>
                          <a:solidFill>
                            <a:srgbClr val="55565A"/>
                          </a:solidFill>
                          <a:effectLst/>
                          <a:latin typeface="Noto Sans" panose="020B0502040504020204" pitchFamily="34" charset="0"/>
                          <a:ea typeface="Meiryo" panose="020B0604030504040204" pitchFamily="34" charset="-128"/>
                        </a:rPr>
                        <a:t>4719512123645</a:t>
                      </a:r>
                      <a:endParaRPr kumimoji="0" lang="nl-NL" altLang="en-US" sz="800" b="0" i="0" u="none" strike="noStrike" cap="none" normalizeH="0" baseline="0" dirty="0">
                        <a:ln>
                          <a:noFill/>
                        </a:ln>
                        <a:solidFill>
                          <a:srgbClr val="55565A"/>
                        </a:solidFill>
                        <a:effectLst/>
                        <a:latin typeface="Noto Sans" panose="020B0502040504020204" pitchFamily="34" charset="0"/>
                        <a:ea typeface="Meiryo" panose="020B0604030504040204" pitchFamily="34" charset="-128"/>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UPC code</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smtClean="0">
                          <a:ln>
                            <a:noFill/>
                          </a:ln>
                          <a:solidFill>
                            <a:srgbClr val="55565A"/>
                          </a:solidFill>
                          <a:effectLst/>
                          <a:latin typeface="Noto Sans" panose="020B0502040504020204" pitchFamily="34" charset="0"/>
                          <a:ea typeface="Meiryo" panose="020B0604030504040204" pitchFamily="34" charset="-128"/>
                        </a:rPr>
                        <a:t>884102095962</a:t>
                      </a:r>
                      <a:endParaRPr kumimoji="0" lang="nl-NL" altLang="en-US" sz="800" b="0" i="0" u="none" strike="noStrike" cap="none" normalizeH="0" baseline="0" dirty="0">
                        <a:ln>
                          <a:noFill/>
                        </a:ln>
                        <a:solidFill>
                          <a:srgbClr val="55565A"/>
                        </a:solidFill>
                        <a:effectLst/>
                        <a:latin typeface="Noto Sans" panose="020B0502040504020204" pitchFamily="34" charset="0"/>
                        <a:ea typeface="Meiryo" panose="020B0604030504040204" pitchFamily="34" charset="-128"/>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xmlns="" val="10001"/>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Net weight</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1.98kg</a:t>
                      </a:r>
                      <a:endParaRPr kumimoji="0" lang="nl-NL"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a:ln>
                            <a:noFill/>
                          </a:ln>
                          <a:solidFill>
                            <a:schemeClr val="tx2"/>
                          </a:solidFill>
                          <a:effectLst/>
                          <a:latin typeface="Noto Sans" panose="020B0502040504020204" pitchFamily="34" charset="0"/>
                          <a:ea typeface="Meiryo" panose="020B0604030504040204" pitchFamily="34" charset="-128"/>
                        </a:rPr>
                        <a:t>Gross weight</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3.01kg</a:t>
                      </a:r>
                      <a:endParaRPr kumimoji="0" lang="nl-NL"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xmlns="" val="10003"/>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Package </a:t>
                      </a:r>
                      <a:r>
                        <a:rPr kumimoji="0" lang="en-US" altLang="zh-CN" sz="800" b="0" i="0" u="none" strike="noStrike" cap="none" normalizeH="0" baseline="0" dirty="0">
                          <a:ln>
                            <a:noFill/>
                          </a:ln>
                          <a:solidFill>
                            <a:schemeClr val="tx2"/>
                          </a:solidFill>
                          <a:effectLst/>
                          <a:latin typeface="Noto Sans" panose="020B0502040504020204" pitchFamily="34" charset="0"/>
                          <a:ea typeface="SimSun" panose="02010600030101010101" pitchFamily="2" charset="-122"/>
                        </a:rPr>
                        <a:t>dimension </a:t>
                      </a:r>
                    </a:p>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dirty="0">
                          <a:ln>
                            <a:noFill/>
                          </a:ln>
                          <a:solidFill>
                            <a:schemeClr val="tx2"/>
                          </a:solidFill>
                          <a:effectLst/>
                          <a:latin typeface="Noto Sans" panose="020B0502040504020204" pitchFamily="34" charset="0"/>
                          <a:ea typeface="SimSun" panose="02010600030101010101" pitchFamily="2" charset="-122"/>
                        </a:rPr>
                        <a:t>(L x W X H)</a:t>
                      </a:r>
                      <a:endPar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43.7 </a:t>
                      </a:r>
                      <a:r>
                        <a:rPr kumimoji="0" lang="en-US"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X </a:t>
                      </a:r>
                      <a:r>
                        <a:rPr kumimoji="0" lang="en-US"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23.2 </a:t>
                      </a:r>
                      <a:r>
                        <a:rPr kumimoji="0" lang="en-US"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X </a:t>
                      </a:r>
                      <a:r>
                        <a:rPr kumimoji="0" lang="en-US"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14.4 </a:t>
                      </a:r>
                      <a:r>
                        <a:rPr kumimoji="0" lang="en-US"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Carton dimension </a:t>
                      </a:r>
                    </a:p>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(L x W x H)</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55565A"/>
                          </a:solidFill>
                          <a:effectLst/>
                          <a:latin typeface="Noto Sans" panose="020B0502040504020204" pitchFamily="34" charset="0"/>
                          <a:ea typeface="Meiryo" panose="020B0604030504040204" pitchFamily="34" charset="-128"/>
                        </a:rPr>
                        <a:t>57 </a:t>
                      </a:r>
                      <a:r>
                        <a:rPr kumimoji="0" lang="en-US" altLang="en-US" sz="800" b="0" i="0" u="none" strike="noStrike" cap="none" normalizeH="0" baseline="0" dirty="0">
                          <a:ln>
                            <a:noFill/>
                          </a:ln>
                          <a:solidFill>
                            <a:srgbClr val="55565A"/>
                          </a:solidFill>
                          <a:effectLst/>
                          <a:latin typeface="Noto Sans" panose="020B0502040504020204" pitchFamily="34" charset="0"/>
                          <a:ea typeface="Meiryo" panose="020B0604030504040204" pitchFamily="34" charset="-128"/>
                        </a:rPr>
                        <a:t>x </a:t>
                      </a:r>
                      <a:r>
                        <a:rPr kumimoji="0" lang="en-US" altLang="en-US" sz="800" b="0" i="0" u="none" strike="noStrike" cap="none" normalizeH="0" baseline="0" dirty="0" smtClean="0">
                          <a:ln>
                            <a:noFill/>
                          </a:ln>
                          <a:solidFill>
                            <a:srgbClr val="55565A"/>
                          </a:solidFill>
                          <a:effectLst/>
                          <a:latin typeface="Noto Sans" panose="020B0502040504020204" pitchFamily="34" charset="0"/>
                          <a:ea typeface="Meiryo" panose="020B0604030504040204" pitchFamily="34" charset="-128"/>
                        </a:rPr>
                        <a:t>45.5 </a:t>
                      </a:r>
                      <a:r>
                        <a:rPr kumimoji="0" lang="en-US" altLang="en-US" sz="800" b="0" i="0" u="none" strike="noStrike" cap="none" normalizeH="0" baseline="0" dirty="0">
                          <a:ln>
                            <a:noFill/>
                          </a:ln>
                          <a:solidFill>
                            <a:srgbClr val="55565A"/>
                          </a:solidFill>
                          <a:effectLst/>
                          <a:latin typeface="Noto Sans" panose="020B0502040504020204" pitchFamily="34" charset="0"/>
                          <a:ea typeface="Meiryo" panose="020B0604030504040204" pitchFamily="34" charset="-128"/>
                        </a:rPr>
                        <a:t>x </a:t>
                      </a:r>
                      <a:r>
                        <a:rPr kumimoji="0" lang="en-US" altLang="en-US" sz="800" b="0" i="0" u="none" strike="noStrike" cap="none" normalizeH="0" baseline="0" dirty="0" smtClean="0">
                          <a:ln>
                            <a:noFill/>
                          </a:ln>
                          <a:solidFill>
                            <a:srgbClr val="55565A"/>
                          </a:solidFill>
                          <a:effectLst/>
                          <a:latin typeface="Noto Sans" panose="020B0502040504020204" pitchFamily="34" charset="0"/>
                          <a:ea typeface="Meiryo" panose="020B0604030504040204" pitchFamily="34" charset="-128"/>
                        </a:rPr>
                        <a:t>26.5 </a:t>
                      </a:r>
                      <a:r>
                        <a:rPr kumimoji="0" lang="en-US" altLang="en-US" sz="800" b="0" i="0" u="none" strike="noStrike" cap="none" normalizeH="0" baseline="0" dirty="0">
                          <a:ln>
                            <a:noFill/>
                          </a:ln>
                          <a:solidFill>
                            <a:srgbClr val="55565A"/>
                          </a:solidFill>
                          <a:effectLst/>
                          <a:latin typeface="Noto Sans" panose="020B0502040504020204" pitchFamily="34" charset="0"/>
                          <a:ea typeface="Meiryo" panose="020B0604030504040204" pitchFamily="34" charset="-128"/>
                        </a:rPr>
                        <a:t>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extLst>
                  <a:ext uri="{0D108BD9-81ED-4DB2-BD59-A6C34878D82A}">
                    <a16:rowId xmlns:a16="http://schemas.microsoft.com/office/drawing/2014/main" xmlns="" val="10005"/>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Units/CTN</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4</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bl>
          </a:graphicData>
        </a:graphic>
      </p:graphicFrame>
      <p:graphicFrame>
        <p:nvGraphicFramePr>
          <p:cNvPr id="13" name="Table 10"/>
          <p:cNvGraphicFramePr>
            <a:graphicFrameLocks noGrp="1"/>
          </p:cNvGraphicFramePr>
          <p:nvPr>
            <p:extLst>
              <p:ext uri="{D42A27DB-BD31-4B8C-83A1-F6EECF244321}">
                <p14:modId xmlns:p14="http://schemas.microsoft.com/office/powerpoint/2010/main" val="2188448061"/>
              </p:ext>
            </p:extLst>
          </p:nvPr>
        </p:nvGraphicFramePr>
        <p:xfrm>
          <a:off x="3837316" y="8572928"/>
          <a:ext cx="3255681" cy="1008116"/>
        </p:xfrm>
        <a:graphic>
          <a:graphicData uri="http://schemas.openxmlformats.org/drawingml/2006/table">
            <a:tbl>
              <a:tblPr/>
              <a:tblGrid>
                <a:gridCol w="778817">
                  <a:extLst>
                    <a:ext uri="{9D8B030D-6E8A-4147-A177-3AD203B41FA5}">
                      <a16:colId xmlns:a16="http://schemas.microsoft.com/office/drawing/2014/main" xmlns="" val="20000"/>
                    </a:ext>
                  </a:extLst>
                </a:gridCol>
                <a:gridCol w="757590">
                  <a:extLst>
                    <a:ext uri="{9D8B030D-6E8A-4147-A177-3AD203B41FA5}">
                      <a16:colId xmlns:a16="http://schemas.microsoft.com/office/drawing/2014/main" xmlns="" val="20001"/>
                    </a:ext>
                  </a:extLst>
                </a:gridCol>
                <a:gridCol w="950254">
                  <a:extLst>
                    <a:ext uri="{9D8B030D-6E8A-4147-A177-3AD203B41FA5}">
                      <a16:colId xmlns:a16="http://schemas.microsoft.com/office/drawing/2014/main" xmlns="" val="20002"/>
                    </a:ext>
                  </a:extLst>
                </a:gridCol>
                <a:gridCol w="769020">
                  <a:extLst>
                    <a:ext uri="{9D8B030D-6E8A-4147-A177-3AD203B41FA5}">
                      <a16:colId xmlns:a16="http://schemas.microsoft.com/office/drawing/2014/main" xmlns="" val="20003"/>
                    </a:ext>
                  </a:extLst>
                </a:gridCol>
              </a:tblGrid>
              <a:tr h="221462">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Cont.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W/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Carton/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W/O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20’</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1120</a:t>
                      </a:r>
                      <a:endParaRPr kumimoji="0" lang="en-US"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28</a:t>
                      </a:r>
                      <a:endParaRPr kumimoji="0" lang="nl-NL"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xmlns="" val="10001"/>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40’</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2352</a:t>
                      </a:r>
                      <a:endParaRPr kumimoji="0" lang="en-US"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28</a:t>
                      </a:r>
                      <a:endParaRPr kumimoji="0" lang="nl-NL"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a:ln>
                            <a:noFill/>
                          </a:ln>
                          <a:solidFill>
                            <a:schemeClr val="tx2"/>
                          </a:solidFill>
                          <a:effectLst/>
                          <a:latin typeface="+mn-lt"/>
                          <a:ea typeface="Meiryo" panose="020B0604030504040204" pitchFamily="34" charset="-128"/>
                          <a:cs typeface="Meiryo" panose="020B0604030504040204" pitchFamily="34" charset="-128"/>
                        </a:rPr>
                        <a:t>40 HQ</a:t>
                      </a:r>
                      <a:endParaRPr kumimoji="0" lang="nl-NL" altLang="en-US" sz="800" b="0" i="0" u="none" strike="noStrike" cap="none" normalizeH="0" baseline="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2688</a:t>
                      </a:r>
                      <a:endParaRPr kumimoji="0" lang="en-US"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rPr>
                        <a:t>32</a:t>
                      </a:r>
                      <a:endParaRPr kumimoji="0" lang="nl-NL" altLang="en-US" sz="800" b="0" i="0" u="none" strike="noStrike" kern="1200"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xmlns="" val="10003"/>
                  </a:ext>
                </a:extLst>
              </a:tr>
            </a:tbl>
          </a:graphicData>
        </a:graphic>
      </p:graphicFrame>
      <p:graphicFrame>
        <p:nvGraphicFramePr>
          <p:cNvPr id="15" name="Table 8"/>
          <p:cNvGraphicFramePr>
            <a:graphicFrameLocks noGrp="1"/>
          </p:cNvGraphicFramePr>
          <p:nvPr>
            <p:extLst>
              <p:ext uri="{D42A27DB-BD31-4B8C-83A1-F6EECF244321}">
                <p14:modId xmlns:p14="http://schemas.microsoft.com/office/powerpoint/2010/main" val="2319338502"/>
              </p:ext>
            </p:extLst>
          </p:nvPr>
        </p:nvGraphicFramePr>
        <p:xfrm>
          <a:off x="487525" y="5105577"/>
          <a:ext cx="3255681" cy="2615035"/>
        </p:xfrm>
        <a:graphic>
          <a:graphicData uri="http://schemas.openxmlformats.org/drawingml/2006/table">
            <a:tbl>
              <a:tblPr bandRow="1">
                <a:tableStyleId>{073A0DAA-6AF3-43AB-8588-CEC1D06C72B9}</a:tableStyleId>
              </a:tblPr>
              <a:tblGrid>
                <a:gridCol w="610441">
                  <a:extLst>
                    <a:ext uri="{9D8B030D-6E8A-4147-A177-3AD203B41FA5}">
                      <a16:colId xmlns:a16="http://schemas.microsoft.com/office/drawing/2014/main" xmlns="" val="20000"/>
                    </a:ext>
                  </a:extLst>
                </a:gridCol>
                <a:gridCol w="1133072">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tblGrid>
              <a:tr h="230399">
                <a:tc row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CPU Socket</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r>
                        <a:rPr lang="en-US" sz="800" dirty="0">
                          <a:solidFill>
                            <a:schemeClr val="tx2"/>
                          </a:solidFill>
                          <a:latin typeface="Noto Sans" panose="020B0604020202020204" charset="0"/>
                          <a:ea typeface="Noto Sans" panose="020B0604020202020204" charset="0"/>
                        </a:rPr>
                        <a:t>Intel</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pl-PL" altLang="zh-CN" sz="800" u="none" strike="noStrike" dirty="0">
                          <a:effectLst/>
                          <a:latin typeface="Noto Sans" panose="020B0604020202020204" charset="0"/>
                          <a:ea typeface="Noto Sans" panose="020B0604020202020204" charset="0"/>
                        </a:rPr>
                        <a:t>Intel®</a:t>
                      </a:r>
                      <a:r>
                        <a:rPr lang="en-US" altLang="zh-CN" sz="800" u="none" strike="noStrike" dirty="0">
                          <a:effectLst/>
                          <a:latin typeface="Noto Sans" panose="020B0604020202020204" charset="0"/>
                          <a:ea typeface="Noto Sans" panose="020B0604020202020204" charset="0"/>
                        </a:rPr>
                        <a:t> LGA 1700 /1200 /</a:t>
                      </a:r>
                      <a:r>
                        <a:rPr lang="pl-PL" altLang="zh-CN" sz="800" u="none" strike="noStrike" dirty="0">
                          <a:effectLst/>
                          <a:latin typeface="Noto Sans" panose="020B0604020202020204" charset="0"/>
                          <a:ea typeface="Noto Sans" panose="020B0604020202020204" charset="0"/>
                        </a:rPr>
                        <a:t> 2066 / 2011-v3 / 2011 / </a:t>
                      </a:r>
                      <a:r>
                        <a:rPr lang="en-US" altLang="zh-CN" sz="800" u="none" strike="noStrike" dirty="0">
                          <a:effectLst/>
                          <a:latin typeface="Noto Sans" panose="020B0604020202020204" charset="0"/>
                          <a:ea typeface="Noto Sans" panose="020B0604020202020204" charset="0"/>
                        </a:rPr>
                        <a:t>1200 / </a:t>
                      </a:r>
                      <a:r>
                        <a:rPr lang="pl-PL" altLang="zh-CN" sz="800" u="none" strike="noStrike" dirty="0">
                          <a:effectLst/>
                          <a:latin typeface="Noto Sans" panose="020B0604020202020204" charset="0"/>
                          <a:ea typeface="Noto Sans" panose="020B0604020202020204" charset="0"/>
                        </a:rPr>
                        <a:t>1151 / 1150 / 1155 / 1156</a:t>
                      </a:r>
                      <a:r>
                        <a:rPr lang="en-US" altLang="zh-CN" sz="800" u="none" strike="noStrike" dirty="0">
                          <a:effectLst/>
                          <a:latin typeface="Noto Sans" panose="020B0604020202020204" charset="0"/>
                          <a:ea typeface="Noto Sans" panose="020B0604020202020204" charset="0"/>
                        </a:rPr>
                        <a:t> socket</a:t>
                      </a:r>
                      <a:endParaRPr lang="pl-PL" altLang="zh-CN" sz="800" b="0"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03"/>
                  </a:ext>
                </a:extLst>
              </a:tr>
              <a:tr h="230399">
                <a:tc v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AMD</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de-DE" altLang="zh-CN" sz="800" u="none" strike="noStrike" dirty="0">
                          <a:effectLst/>
                          <a:latin typeface="Noto Sans" panose="020B0604020202020204" charset="0"/>
                          <a:ea typeface="Noto Sans" panose="020B0604020202020204" charset="0"/>
                        </a:rPr>
                        <a:t>AMD® AM4 / AM3+ / AM3 / AM2+/ AM2 / FM2+ / FM2 / FM1/TR4</a:t>
                      </a:r>
                      <a:endParaRPr lang="de-DE" altLang="zh-CN" sz="800" b="0"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07"/>
                  </a:ext>
                </a:extLst>
              </a:tr>
              <a:tr h="230399">
                <a:tc row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Radiator</a:t>
                      </a:r>
                    </a:p>
                  </a:txBody>
                  <a:tcPr marL="45958" marR="45958" marT="0" marB="0" anchor="ctr">
                    <a:solidFill>
                      <a:schemeClr val="bg1">
                        <a:lumMod val="60000"/>
                        <a:lumOff val="40000"/>
                      </a:schemeClr>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2"/>
                          </a:solidFill>
                          <a:effectLst/>
                          <a:latin typeface="Noto Sans" panose="020B0604020202020204" charset="0"/>
                          <a:ea typeface="Noto Sans" panose="020B0604020202020204" charset="0"/>
                          <a:cs typeface="+mn-cs"/>
                        </a:rPr>
                        <a:t>Material</a:t>
                      </a:r>
                      <a:endParaRPr lang="zh-TW" altLang="en-US"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Aluminum</a:t>
                      </a:r>
                      <a:endParaRPr lang="en-US" sz="800" b="0"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xmlns="" val="10004"/>
                  </a:ext>
                </a:extLst>
              </a:tr>
              <a:tr h="243840">
                <a:tc vMerge="1">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endParaRPr lang="zh-TW" altLang="en-US"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Dimensions</a:t>
                      </a:r>
                    </a:p>
                    <a:p>
                      <a:pPr marL="0" marR="0" lvl="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rPr>
                        <a:t>(L x W x H)</a:t>
                      </a: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smtClean="0">
                          <a:effectLst/>
                          <a:latin typeface="Noto Sans" panose="020B0604020202020204" charset="0"/>
                          <a:ea typeface="Noto Sans" panose="020B0604020202020204" charset="0"/>
                        </a:rPr>
                        <a:t>394 </a:t>
                      </a:r>
                      <a:r>
                        <a:rPr lang="en-US" sz="800" u="none" strike="noStrike" dirty="0">
                          <a:effectLst/>
                          <a:latin typeface="Noto Sans" panose="020B0604020202020204" charset="0"/>
                          <a:ea typeface="Noto Sans" panose="020B0604020202020204" charset="0"/>
                        </a:rPr>
                        <a:t>x 119.6 x 27.2mm(15.5 x 4.7 x 1.07inch)</a:t>
                      </a:r>
                      <a:endParaRPr lang="en-US" sz="800" b="0"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xmlns="" val="10008"/>
                  </a:ext>
                </a:extLst>
              </a:tr>
              <a:tr h="243840">
                <a:tc rowSpan="6">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Pump</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sz="800" u="none" strike="noStrike" kern="1200" dirty="0">
                          <a:solidFill>
                            <a:schemeClr val="dk1"/>
                          </a:solidFill>
                          <a:effectLst/>
                          <a:latin typeface="Noto Sans" panose="020B0604020202020204" charset="0"/>
                          <a:ea typeface="Noto Sans" panose="020B0604020202020204" charset="0"/>
                          <a:cs typeface="+mn-cs"/>
                        </a:rPr>
                        <a:t>Dimensions</a:t>
                      </a:r>
                    </a:p>
                    <a:p>
                      <a:pPr marL="0" marR="0" lvl="0" indent="0" algn="l" defTabSz="417899" rtl="0" eaLnBrk="1" fontAlgn="auto" latinLnBrk="0" hangingPunct="1">
                        <a:lnSpc>
                          <a:spcPct val="100000"/>
                        </a:lnSpc>
                        <a:spcBef>
                          <a:spcPts val="0"/>
                        </a:spcBef>
                        <a:spcAft>
                          <a:spcPts val="0"/>
                        </a:spcAft>
                        <a:buClrTx/>
                        <a:buSzTx/>
                        <a:buFontTx/>
                        <a:buNone/>
                        <a:tabLst/>
                        <a:defRPr/>
                      </a:pPr>
                      <a:r>
                        <a:rPr lang="en-US" sz="800" u="none" strike="noStrike" kern="1200" dirty="0">
                          <a:solidFill>
                            <a:schemeClr val="dk1"/>
                          </a:solidFill>
                          <a:effectLst/>
                          <a:latin typeface="Noto Sans" panose="020B0604020202020204" charset="0"/>
                          <a:ea typeface="Noto Sans" panose="020B0604020202020204" charset="0"/>
                          <a:cs typeface="+mn-cs"/>
                        </a:rPr>
                        <a:t>(L x W x H)</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89 x 75 x 40 mm (3.5  x 2.95 x 1.57 inch)</a:t>
                      </a:r>
                      <a:endParaRPr lang="en-US" sz="800" b="0"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0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MTTF </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smtClean="0">
                          <a:effectLst/>
                          <a:latin typeface="Noto Sans" panose="020B0604020202020204" charset="0"/>
                          <a:ea typeface="Noto Sans" panose="020B0604020202020204" charset="0"/>
                        </a:rPr>
                        <a:t>&gt;210,000 </a:t>
                      </a:r>
                      <a:r>
                        <a:rPr lang="en-US" sz="800" u="none" strike="noStrike" dirty="0">
                          <a:effectLst/>
                          <a:latin typeface="Noto Sans" panose="020B0604020202020204" charset="0"/>
                          <a:ea typeface="Noto Sans" panose="020B0604020202020204" charset="0"/>
                        </a:rPr>
                        <a:t>hours</a:t>
                      </a:r>
                      <a:endParaRPr lang="en-US" sz="800" b="0" i="0" u="none" strike="noStrike" dirty="0">
                        <a:solidFill>
                          <a:srgbClr val="212721"/>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1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gn="l" fontAlgn="ctr"/>
                      <a:r>
                        <a:rPr lang="en-US" sz="800" u="none" strike="noStrike" dirty="0">
                          <a:effectLst/>
                          <a:latin typeface="Noto Sans" panose="020B0604020202020204" charset="0"/>
                          <a:ea typeface="Noto Sans" panose="020B0604020202020204" charset="0"/>
                        </a:rPr>
                        <a:t>Noise Level </a:t>
                      </a:r>
                      <a:r>
                        <a:rPr lang="en-US" altLang="zh-CN" sz="800" u="none" strike="noStrike" dirty="0">
                          <a:effectLst/>
                          <a:latin typeface="Noto Sans" panose="020B0604020202020204" charset="0"/>
                          <a:ea typeface="Noto Sans" panose="020B0604020202020204" charset="0"/>
                        </a:rPr>
                        <a:t>(Max)</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1</a:t>
                      </a:r>
                      <a:r>
                        <a:rPr lang="en-US" sz="800" u="none" strike="noStrike" dirty="0" smtClean="0">
                          <a:effectLst/>
                          <a:latin typeface="Noto Sans" panose="020B0604020202020204" charset="0"/>
                          <a:ea typeface="Noto Sans" panose="020B0604020202020204" charset="0"/>
                        </a:rPr>
                        <a:t>5dB(A</a:t>
                      </a:r>
                      <a:r>
                        <a:rPr lang="en-US" sz="800" u="none" strike="noStrike" dirty="0">
                          <a:effectLst/>
                          <a:latin typeface="Noto Sans" panose="020B0604020202020204" charset="0"/>
                          <a:ea typeface="Noto Sans" panose="020B0604020202020204" charset="0"/>
                        </a:rPr>
                        <a:t>)</a:t>
                      </a:r>
                      <a:endParaRPr lang="en-US" sz="800" b="0" i="0" u="none" strike="noStrike" dirty="0">
                        <a:solidFill>
                          <a:srgbClr val="212721"/>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11"/>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Connector</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4</a:t>
                      </a:r>
                      <a:r>
                        <a:rPr lang="en-US" sz="800" u="none" strike="noStrike" smtClean="0">
                          <a:effectLst/>
                          <a:latin typeface="Noto Sans" panose="020B0604020202020204" charset="0"/>
                          <a:ea typeface="Noto Sans" panose="020B0604020202020204" charset="0"/>
                        </a:rPr>
                        <a:t>-Pin</a:t>
                      </a:r>
                      <a:endParaRPr lang="en-US" sz="800" b="0" i="0" u="none" strike="noStrike" dirty="0">
                        <a:solidFill>
                          <a:srgbClr val="212721"/>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1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Rated Voltage </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12 VDC</a:t>
                      </a:r>
                      <a:endParaRPr lang="en-US" sz="800" b="0" i="0" u="none" strike="noStrike" dirty="0">
                        <a:solidFill>
                          <a:srgbClr val="212721"/>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13"/>
                  </a:ext>
                </a:extLst>
              </a:tr>
              <a:tr h="243840">
                <a:tc vMerge="1">
                  <a:txBody>
                    <a:bodyPr/>
                    <a:lstStyle/>
                    <a:p>
                      <a:endParaRPr 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Power Consumption </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6 W</a:t>
                      </a:r>
                      <a:endParaRPr lang="en-US" sz="800" b="0" i="0" u="none" strike="noStrike" dirty="0">
                        <a:solidFill>
                          <a:srgbClr val="212721"/>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2028577283"/>
                  </a:ext>
                </a:extLst>
              </a:tr>
            </a:tbl>
          </a:graphicData>
        </a:graphic>
      </p:graphicFrame>
      <p:graphicFrame>
        <p:nvGraphicFramePr>
          <p:cNvPr id="18" name="Table 8"/>
          <p:cNvGraphicFramePr>
            <a:graphicFrameLocks noGrp="1"/>
          </p:cNvGraphicFramePr>
          <p:nvPr>
            <p:extLst>
              <p:ext uri="{D42A27DB-BD31-4B8C-83A1-F6EECF244321}">
                <p14:modId xmlns:p14="http://schemas.microsoft.com/office/powerpoint/2010/main" val="1000103222"/>
              </p:ext>
            </p:extLst>
          </p:nvPr>
        </p:nvGraphicFramePr>
        <p:xfrm>
          <a:off x="3837316" y="5091672"/>
          <a:ext cx="3255681" cy="3008628"/>
        </p:xfrm>
        <a:graphic>
          <a:graphicData uri="http://schemas.openxmlformats.org/drawingml/2006/table">
            <a:tbl>
              <a:tblPr bandRow="1">
                <a:tableStyleId>{073A0DAA-6AF3-43AB-8588-CEC1D06C72B9}</a:tableStyleId>
              </a:tblPr>
              <a:tblGrid>
                <a:gridCol w="610441">
                  <a:extLst>
                    <a:ext uri="{9D8B030D-6E8A-4147-A177-3AD203B41FA5}">
                      <a16:colId xmlns:a16="http://schemas.microsoft.com/office/drawing/2014/main" xmlns="" val="20000"/>
                    </a:ext>
                  </a:extLst>
                </a:gridCol>
                <a:gridCol w="1133072">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tblGrid>
              <a:tr h="243840">
                <a:tc rowSpan="13">
                  <a:txBody>
                    <a:bodyPr/>
                    <a:lstStyle/>
                    <a:p>
                      <a:pPr>
                        <a:lnSpc>
                          <a:spcPct val="100000"/>
                        </a:lnSpc>
                        <a:spcAft>
                          <a:spcPts val="0"/>
                        </a:spcAft>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Fan</a:t>
                      </a:r>
                      <a:endParaRPr lang="zh-TW" sz="800" b="0" kern="100" dirty="0">
                        <a:solidFill>
                          <a:schemeClr val="tx2"/>
                        </a:solidFill>
                        <a:effectLst/>
                        <a:latin typeface="Noto Sans" panose="020B0604020202020204" charset="0"/>
                        <a:ea typeface="Noto Sans" panose="020B0604020202020204" charset="0"/>
                        <a:cs typeface="Verdana" panose="020B0604030504040204" pitchFamily="34" charset="0"/>
                      </a:endParaRPr>
                    </a:p>
                  </a:txBody>
                  <a:tcPr marL="45958" marR="45958" marT="0" marB="0" anchor="ctr">
                    <a:solidFill>
                      <a:srgbClr val="EAEAEA"/>
                    </a:solidFill>
                  </a:tcPr>
                </a:tc>
                <a:tc>
                  <a:txBody>
                    <a:bodyPr/>
                    <a:lstStyle/>
                    <a:p>
                      <a:pPr marL="0" algn="l" rtl="0" eaLnBrk="1" latinLnBrk="0" hangingPunct="1">
                        <a:lnSpc>
                          <a:spcPct val="100000"/>
                        </a:lnSpc>
                        <a:spcAft>
                          <a:spcPts val="0"/>
                        </a:spcAft>
                      </a:pPr>
                      <a:r>
                        <a:rPr lang="en-US" sz="800" u="none" strike="noStrike" kern="1200" dirty="0">
                          <a:solidFill>
                            <a:schemeClr val="dk1"/>
                          </a:solidFill>
                          <a:effectLst/>
                          <a:latin typeface="Noto Sans" panose="020B0604020202020204" charset="0"/>
                          <a:ea typeface="Noto Sans" panose="020B0604020202020204" charset="0"/>
                          <a:cs typeface="+mn-cs"/>
                        </a:rPr>
                        <a:t>Dimensions</a:t>
                      </a:r>
                    </a:p>
                    <a:p>
                      <a:pPr marL="0" marR="0" lvl="0" indent="0" algn="l" defTabSz="417899" rtl="0" eaLnBrk="1" fontAlgn="auto" latinLnBrk="0" hangingPunct="1">
                        <a:lnSpc>
                          <a:spcPct val="100000"/>
                        </a:lnSpc>
                        <a:spcBef>
                          <a:spcPts val="0"/>
                        </a:spcBef>
                        <a:spcAft>
                          <a:spcPts val="0"/>
                        </a:spcAft>
                        <a:buClrTx/>
                        <a:buSzTx/>
                        <a:buFontTx/>
                        <a:buNone/>
                        <a:tabLst/>
                        <a:defRPr/>
                      </a:pPr>
                      <a:r>
                        <a:rPr lang="en-US" sz="800" u="none" strike="noStrike" kern="1200" dirty="0">
                          <a:solidFill>
                            <a:schemeClr val="dk1"/>
                          </a:solidFill>
                          <a:effectLst/>
                          <a:latin typeface="Noto Sans" panose="020B0604020202020204" charset="0"/>
                          <a:ea typeface="Noto Sans" panose="020B0604020202020204" charset="0"/>
                          <a:cs typeface="+mn-cs"/>
                        </a:rPr>
                        <a:t>(L x W x H)</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120 x 120 x 25 mm(4.7 x 4.7 x 1 inch)</a:t>
                      </a:r>
                    </a:p>
                  </a:txBody>
                  <a:tcPr marL="45958" marR="45958" marT="0" marB="0" anchor="ctr">
                    <a:solidFill>
                      <a:srgbClr val="EAEAEA"/>
                    </a:solidFill>
                  </a:tcPr>
                </a:tc>
                <a:extLst>
                  <a:ext uri="{0D108BD9-81ED-4DB2-BD59-A6C34878D82A}">
                    <a16:rowId xmlns:a16="http://schemas.microsoft.com/office/drawing/2014/main" xmlns="" val="1001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Quantity </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dk1"/>
                          </a:solidFill>
                          <a:effectLst/>
                          <a:latin typeface="Noto Sans" panose="020B0604020202020204" charset="0"/>
                          <a:ea typeface="Noto Sans" panose="020B0604020202020204" charset="0"/>
                        </a:rPr>
                        <a:t>3</a:t>
                      </a:r>
                      <a:r>
                        <a:rPr lang="en-US" sz="800" b="0" i="0" u="none" strike="noStrike" dirty="0" smtClean="0">
                          <a:solidFill>
                            <a:schemeClr val="dk1"/>
                          </a:solidFill>
                          <a:effectLst/>
                          <a:latin typeface="Noto Sans" panose="020B0604020202020204" charset="0"/>
                          <a:ea typeface="Noto Sans" panose="020B0604020202020204" charset="0"/>
                        </a:rPr>
                        <a:t> </a:t>
                      </a:r>
                      <a:r>
                        <a:rPr lang="en-US" sz="800" b="0" i="0" u="none" strike="noStrike" dirty="0">
                          <a:solidFill>
                            <a:schemeClr val="dk1"/>
                          </a:solidFill>
                          <a:effectLst/>
                          <a:latin typeface="Noto Sans" panose="020B0604020202020204" charset="0"/>
                          <a:ea typeface="Noto Sans" panose="020B0604020202020204" charset="0"/>
                        </a:rPr>
                        <a:t>Pcs</a:t>
                      </a:r>
                      <a:endParaRPr lang="en-US" sz="800" b="0"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16"/>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LED Type</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A</a:t>
                      </a:r>
                      <a:r>
                        <a:rPr lang="en-US" altLang="zh-CN" sz="800" u="none" strike="noStrike" dirty="0">
                          <a:effectLst/>
                          <a:latin typeface="Noto Sans" panose="020B0604020202020204" charset="0"/>
                          <a:ea typeface="Noto Sans" panose="020B0604020202020204" charset="0"/>
                        </a:rPr>
                        <a:t>ddressable Gen</a:t>
                      </a:r>
                      <a:r>
                        <a:rPr lang="en-US" altLang="zh-CN" sz="800" u="none" strike="noStrike" baseline="0" dirty="0">
                          <a:effectLst/>
                          <a:latin typeface="Noto Sans" panose="020B0604020202020204" charset="0"/>
                          <a:ea typeface="Noto Sans" panose="020B0604020202020204" charset="0"/>
                        </a:rPr>
                        <a:t> 2 </a:t>
                      </a:r>
                      <a:r>
                        <a:rPr lang="en-US" sz="800" u="none" strike="noStrike" dirty="0">
                          <a:effectLst/>
                          <a:latin typeface="Noto Sans" panose="020B0604020202020204" charset="0"/>
                          <a:ea typeface="Noto Sans" panose="020B0604020202020204" charset="0"/>
                        </a:rPr>
                        <a:t>RGB</a:t>
                      </a:r>
                      <a:endParaRPr lang="en-US" sz="800" b="0"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1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Speed (RPM)</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0~2300 ±10%</a:t>
                      </a:r>
                    </a:p>
                  </a:txBody>
                  <a:tcPr marL="45958" marR="45958" marT="0" marB="0" anchor="ctr">
                    <a:solidFill>
                      <a:srgbClr val="EAEAEA"/>
                    </a:solidFill>
                  </a:tcPr>
                </a:tc>
                <a:extLst>
                  <a:ext uri="{0D108BD9-81ED-4DB2-BD59-A6C34878D82A}">
                    <a16:rowId xmlns:a16="http://schemas.microsoft.com/office/drawing/2014/main" xmlns="" val="10018"/>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Airflow</a:t>
                      </a:r>
                      <a:r>
                        <a:rPr lang="en-US" altLang="zh-CN" sz="800" u="none" strike="noStrike" dirty="0">
                          <a:effectLst/>
                          <a:latin typeface="Noto Sans" panose="020B0604020202020204" charset="0"/>
                          <a:ea typeface="Noto Sans" panose="020B0604020202020204" charset="0"/>
                        </a:rPr>
                        <a:t> (Max)</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CN" sz="800" u="none" strike="noStrike" dirty="0">
                          <a:effectLst/>
                          <a:latin typeface="Noto Sans" panose="020B0604020202020204" charset="0"/>
                          <a:ea typeface="Noto Sans" panose="020B0604020202020204" charset="0"/>
                        </a:rPr>
                        <a:t>122.96 m³/h (72.37 CFM)</a:t>
                      </a:r>
                    </a:p>
                  </a:txBody>
                  <a:tcPr marL="45958" marR="45958" marT="0" marB="0" anchor="ctr">
                    <a:solidFill>
                      <a:srgbClr val="EAEAEA"/>
                    </a:solidFill>
                  </a:tcPr>
                </a:tc>
                <a:extLst>
                  <a:ext uri="{0D108BD9-81ED-4DB2-BD59-A6C34878D82A}">
                    <a16:rowId xmlns:a16="http://schemas.microsoft.com/office/drawing/2014/main" xmlns="" val="1001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Noise Level</a:t>
                      </a:r>
                      <a:r>
                        <a:rPr lang="en-US" altLang="zh-CN" sz="800" u="none" strike="noStrike" dirty="0">
                          <a:effectLst/>
                          <a:latin typeface="Noto Sans" panose="020B0604020202020204" charset="0"/>
                          <a:ea typeface="Noto Sans" panose="020B0604020202020204" charset="0"/>
                        </a:rPr>
                        <a:t> (Max)</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32dB(A)</a:t>
                      </a:r>
                    </a:p>
                  </a:txBody>
                  <a:tcPr marL="45958" marR="45958" marT="0" marB="0" anchor="ctr">
                    <a:solidFill>
                      <a:srgbClr val="EAEAEA"/>
                    </a:solidFill>
                  </a:tcPr>
                </a:tc>
                <a:extLst>
                  <a:ext uri="{0D108BD9-81ED-4DB2-BD59-A6C34878D82A}">
                    <a16:rowId xmlns:a16="http://schemas.microsoft.com/office/drawing/2014/main" xmlns="" val="1002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Pressure </a:t>
                      </a:r>
                      <a:r>
                        <a:rPr lang="en-US" altLang="zh-CN" sz="800" u="none" strike="noStrike" dirty="0">
                          <a:effectLst/>
                          <a:latin typeface="Noto Sans" panose="020B0604020202020204" charset="0"/>
                          <a:ea typeface="Noto Sans" panose="020B0604020202020204" charset="0"/>
                        </a:rPr>
                        <a:t>(Max)</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2.96 </a:t>
                      </a:r>
                      <a:r>
                        <a:rPr lang="en-US" altLang="zh-CN" sz="800" u="none" strike="noStrike" dirty="0">
                          <a:effectLst/>
                          <a:latin typeface="Noto Sans" panose="020B0604020202020204" charset="0"/>
                          <a:ea typeface="Noto Sans" panose="020B0604020202020204" charset="0"/>
                        </a:rPr>
                        <a:t>(mmH</a:t>
                      </a:r>
                      <a:r>
                        <a:rPr lang="en-US" altLang="zh-CN" sz="700" u="none" strike="noStrike" dirty="0">
                          <a:effectLst/>
                          <a:latin typeface="Noto Sans" panose="020B0604020202020204" charset="0"/>
                          <a:ea typeface="Noto Sans" panose="020B0604020202020204" charset="0"/>
                        </a:rPr>
                        <a:t>2</a:t>
                      </a:r>
                      <a:r>
                        <a:rPr lang="en-US" altLang="zh-CN" sz="800" u="none" strike="noStrike" dirty="0">
                          <a:effectLst/>
                          <a:latin typeface="Noto Sans" panose="020B0604020202020204" charset="0"/>
                          <a:ea typeface="Noto Sans" panose="020B0604020202020204" charset="0"/>
                        </a:rPr>
                        <a:t>O) </a:t>
                      </a:r>
                      <a:endParaRPr lang="en-US" sz="800" u="none" strike="noStrike" dirty="0">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21"/>
                  </a:ext>
                </a:extLst>
              </a:tr>
              <a:tr h="230399">
                <a:tc vMerge="1">
                  <a:txBody>
                    <a:bodyPr/>
                    <a:lstStyle/>
                    <a:p>
                      <a:endParaRPr lang="zh-CN" alt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kern="1200" dirty="0">
                          <a:solidFill>
                            <a:schemeClr val="dk1"/>
                          </a:solidFill>
                          <a:effectLst/>
                          <a:latin typeface="Noto Sans" panose="020B0604020202020204" charset="0"/>
                          <a:ea typeface="Noto Sans" panose="020B0604020202020204" charset="0"/>
                          <a:cs typeface="+mn-cs"/>
                        </a:rPr>
                        <a:t>Bearing</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ORBS</a:t>
                      </a:r>
                    </a:p>
                  </a:txBody>
                  <a:tcPr marL="45958" marR="45958" marT="0" marB="0" anchor="ctr">
                    <a:solidFill>
                      <a:srgbClr val="EAEAEA"/>
                    </a:solidFill>
                  </a:tcPr>
                </a:tc>
                <a:extLst>
                  <a:ext uri="{0D108BD9-81ED-4DB2-BD59-A6C34878D82A}">
                    <a16:rowId xmlns:a16="http://schemas.microsoft.com/office/drawing/2014/main" xmlns="" val="1002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Life Expectancy </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&gt;160,000 hours</a:t>
                      </a:r>
                      <a:endParaRPr lang="en-US" sz="800" b="0"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2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Power Connector </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4-Pin PWM</a:t>
                      </a:r>
                      <a:endParaRPr lang="en-US" sz="800" b="0"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23"/>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Rated Voltage </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12 VDC</a:t>
                      </a:r>
                      <a:endParaRPr lang="en-US" sz="800" b="0"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2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Rated Current </a:t>
                      </a:r>
                      <a:endParaRPr lang="en-US"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Noto Sans" panose="020B0604020202020204" charset="0"/>
                          <a:ea typeface="Noto Sans" panose="020B0604020202020204" charset="0"/>
                        </a:rPr>
                        <a:t>0.15A</a:t>
                      </a:r>
                      <a:endParaRPr lang="en-US" sz="800" b="0"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extLst>
                  <a:ext uri="{0D108BD9-81ED-4DB2-BD59-A6C34878D82A}">
                    <a16:rowId xmlns:a16="http://schemas.microsoft.com/office/drawing/2014/main" xmlns="" val="1000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CN" sz="800" u="none" strike="noStrike" dirty="0">
                          <a:effectLst/>
                          <a:latin typeface="Noto Sans" panose="020B0604020202020204" charset="0"/>
                          <a:ea typeface="Noto Sans" panose="020B0604020202020204" charset="0"/>
                        </a:rPr>
                        <a:t>Safety</a:t>
                      </a:r>
                      <a:r>
                        <a:rPr lang="en-US" altLang="zh-CN" sz="800" u="none" strike="noStrike" baseline="0" dirty="0">
                          <a:effectLst/>
                          <a:latin typeface="Noto Sans" panose="020B0604020202020204" charset="0"/>
                          <a:ea typeface="Noto Sans" panose="020B0604020202020204" charset="0"/>
                        </a:rPr>
                        <a:t> </a:t>
                      </a:r>
                      <a:r>
                        <a:rPr lang="en-US" altLang="zh-CN" sz="800" u="none" strike="noStrike" dirty="0">
                          <a:effectLst/>
                          <a:latin typeface="Noto Sans" panose="020B0604020202020204" charset="0"/>
                          <a:ea typeface="Noto Sans" panose="020B0604020202020204" charset="0"/>
                        </a:rPr>
                        <a:t>Current </a:t>
                      </a:r>
                      <a:endParaRPr lang="en-US" altLang="zh-CN" sz="800" b="1" i="0" u="none" strike="noStrike" dirty="0">
                        <a:solidFill>
                          <a:srgbClr val="000000"/>
                        </a:solidFill>
                        <a:effectLst/>
                        <a:latin typeface="Noto Sans" panose="020B0604020202020204" charset="0"/>
                        <a:ea typeface="Noto Sans" panose="020B060402020202020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kern="1200" dirty="0">
                          <a:solidFill>
                            <a:schemeClr val="dk1"/>
                          </a:solidFill>
                          <a:effectLst/>
                          <a:latin typeface="Noto Sans" panose="020B0604020202020204" charset="0"/>
                          <a:ea typeface="Noto Sans" panose="020B0604020202020204" charset="0"/>
                          <a:cs typeface="+mn-cs"/>
                        </a:rPr>
                        <a:t>0.3A</a:t>
                      </a:r>
                    </a:p>
                  </a:txBody>
                  <a:tcPr marL="45958" marR="45958" marT="0" marB="0" anchor="ctr">
                    <a:solidFill>
                      <a:srgbClr val="EAEAEA"/>
                    </a:solidFill>
                  </a:tcPr>
                </a:tc>
                <a:extLst>
                  <a:ext uri="{0D108BD9-81ED-4DB2-BD59-A6C34878D82A}">
                    <a16:rowId xmlns:a16="http://schemas.microsoft.com/office/drawing/2014/main" xmlns="" val="10026"/>
                  </a:ext>
                </a:extLst>
              </a:tr>
            </a:tbl>
          </a:graphicData>
        </a:graphic>
      </p:graphicFrame>
      <p:grpSp>
        <p:nvGrpSpPr>
          <p:cNvPr id="5" name="群組 4"/>
          <p:cNvGrpSpPr/>
          <p:nvPr/>
        </p:nvGrpSpPr>
        <p:grpSpPr>
          <a:xfrm>
            <a:off x="649940" y="126120"/>
            <a:ext cx="6293656" cy="1835041"/>
            <a:chOff x="324247" y="220156"/>
            <a:chExt cx="6293656" cy="1835041"/>
          </a:xfrm>
        </p:grpSpPr>
        <p:pic>
          <p:nvPicPr>
            <p:cNvPr id="4" name="圖片 3"/>
            <p:cNvPicPr>
              <a:picLocks noChangeAspect="1"/>
            </p:cNvPicPr>
            <p:nvPr/>
          </p:nvPicPr>
          <p:blipFill rotWithShape="1">
            <a:blip r:embed="rId5" cstate="print">
              <a:extLst>
                <a:ext uri="{28A0092B-C50C-407E-A947-70E740481C1C}">
                  <a14:useLocalDpi xmlns:a14="http://schemas.microsoft.com/office/drawing/2010/main" val="0"/>
                </a:ext>
              </a:extLst>
            </a:blip>
            <a:srcRect l="616" t="32182" r="-616" b="26134"/>
            <a:stretch/>
          </p:blipFill>
          <p:spPr>
            <a:xfrm>
              <a:off x="404907" y="220156"/>
              <a:ext cx="5812179" cy="1835041"/>
            </a:xfrm>
            <a:prstGeom prst="rect">
              <a:avLst/>
            </a:prstGeom>
          </p:spPr>
        </p:pic>
        <p:sp>
          <p:nvSpPr>
            <p:cNvPr id="11" name="矩形 10"/>
            <p:cNvSpPr/>
            <p:nvPr/>
          </p:nvSpPr>
          <p:spPr>
            <a:xfrm rot="10800000">
              <a:off x="324247" y="220156"/>
              <a:ext cx="6293656" cy="1835040"/>
            </a:xfrm>
            <a:prstGeom prst="rect">
              <a:avLst/>
            </a:prstGeom>
            <a:gradFill flip="none" rotWithShape="1">
              <a:gsLst>
                <a:gs pos="1333">
                  <a:schemeClr val="accent1">
                    <a:lumMod val="5000"/>
                    <a:lumOff val="95000"/>
                    <a:alpha val="0"/>
                  </a:schemeClr>
                </a:gs>
                <a:gs pos="58000">
                  <a:schemeClr val="accent1">
                    <a:lumMod val="5000"/>
                    <a:lumOff val="95000"/>
                    <a:alpha val="50000"/>
                  </a:schemeClr>
                </a:gs>
                <a:gs pos="91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21"/>
          <p:cNvSpPr txBox="1">
            <a:spLocks noChangeArrowheads="1"/>
          </p:cNvSpPr>
          <p:nvPr/>
        </p:nvSpPr>
        <p:spPr bwMode="auto">
          <a:xfrm>
            <a:off x="1476376" y="1008085"/>
            <a:ext cx="43873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en-US" sz="1100" dirty="0">
                <a:solidFill>
                  <a:schemeClr val="tx1">
                    <a:lumMod val="75000"/>
                    <a:lumOff val="25000"/>
                  </a:schemeClr>
                </a:solidFill>
              </a:rPr>
              <a:t>Inter-</a:t>
            </a:r>
            <a:r>
              <a:rPr lang="en-US" altLang="en-US" sz="1100" dirty="0" err="1">
                <a:solidFill>
                  <a:schemeClr val="tx1">
                    <a:lumMod val="75000"/>
                    <a:lumOff val="25000"/>
                  </a:schemeClr>
                </a:solidFill>
              </a:rPr>
              <a:t>conneting</a:t>
            </a:r>
            <a:r>
              <a:rPr lang="en-US" altLang="en-US" sz="1100" dirty="0">
                <a:solidFill>
                  <a:schemeClr val="tx1">
                    <a:lumMod val="75000"/>
                    <a:lumOff val="25000"/>
                  </a:schemeClr>
                </a:solidFill>
              </a:rPr>
              <a:t> air balance fan blades increased sturdiness and stability operating steadily at high speed. Angled inner rim of fan frame increasing intake of air, at the same time gap between from and blades creating greater air pressure.</a:t>
            </a:r>
          </a:p>
        </p:txBody>
      </p:sp>
      <p:sp>
        <p:nvSpPr>
          <p:cNvPr id="19" name="TextBox 23"/>
          <p:cNvSpPr txBox="1">
            <a:spLocks noChangeArrowheads="1"/>
          </p:cNvSpPr>
          <p:nvPr/>
        </p:nvSpPr>
        <p:spPr bwMode="auto">
          <a:xfrm>
            <a:off x="1476376" y="773476"/>
            <a:ext cx="4387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en-US" sz="16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PL-Flux specific fans</a:t>
            </a:r>
          </a:p>
        </p:txBody>
      </p:sp>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3883</TotalTime>
  <Words>635</Words>
  <Application>Microsoft Office PowerPoint</Application>
  <PresentationFormat>自訂</PresentationFormat>
  <Paragraphs>120</Paragraphs>
  <Slides>2</Slides>
  <Notes>1</Notes>
  <HiddenSlides>0</HiddenSlides>
  <MMClips>0</MMClips>
  <ScaleCrop>false</ScaleCrop>
  <HeadingPairs>
    <vt:vector size="4" baseType="variant">
      <vt:variant>
        <vt:lpstr>佈景主題</vt:lpstr>
      </vt:variant>
      <vt:variant>
        <vt:i4>1</vt:i4>
      </vt:variant>
      <vt:variant>
        <vt:lpstr>投影片標題</vt:lpstr>
      </vt:variant>
      <vt:variant>
        <vt:i4>2</vt:i4>
      </vt:variant>
    </vt:vector>
  </HeadingPairs>
  <TitlesOfParts>
    <vt:vector size="3" baseType="lpstr">
      <vt:lpstr>Office 佈景主題</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Julianne_Xu徐玉蓮(THML Co)</cp:lastModifiedBy>
  <cp:revision>76</cp:revision>
  <dcterms:created xsi:type="dcterms:W3CDTF">2021-08-05T04:16:37Z</dcterms:created>
  <dcterms:modified xsi:type="dcterms:W3CDTF">2022-02-08T04:10:11Z</dcterms:modified>
</cp:coreProperties>
</file>